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9" r:id="rId3"/>
    <p:sldId id="273" r:id="rId4"/>
    <p:sldId id="270" r:id="rId5"/>
    <p:sldId id="266" r:id="rId6"/>
    <p:sldId id="276" r:id="rId7"/>
    <p:sldId id="265" r:id="rId8"/>
    <p:sldId id="258" r:id="rId9"/>
    <p:sldId id="271" r:id="rId10"/>
    <p:sldId id="272" r:id="rId11"/>
    <p:sldId id="274" r:id="rId12"/>
    <p:sldId id="275" r:id="rId13"/>
    <p:sldId id="260" r:id="rId14"/>
    <p:sldId id="261" r:id="rId15"/>
    <p:sldId id="263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E70BCE-D2DA-499C-9014-EA5AF1FC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29E1D6-B49F-43BD-B6CA-D8A0B4B3E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0376-8157-4AEC-B164-D55A2474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FAFE4-D862-46EE-8607-95C9EDEB47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68853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E70BCE-D2DA-499C-9014-EA5AF1FC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29E1D6-B49F-43BD-B6CA-D8A0B4B3E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0376-8157-4AEC-B164-D55A2474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4026E-7C3F-471B-8088-DE9F73C9E0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519144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E70BCE-D2DA-499C-9014-EA5AF1FC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29E1D6-B49F-43BD-B6CA-D8A0B4B3E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0376-8157-4AEC-B164-D55A2474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9871B-2575-45AE-9DF0-374F316767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892840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E70BCE-D2DA-499C-9014-EA5AF1FC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29E1D6-B49F-43BD-B6CA-D8A0B4B3E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0376-8157-4AEC-B164-D55A2474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7669-2326-4947-9726-C14A18B4B9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547756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>
            <a:extLst>
              <a:ext uri="{FF2B5EF4-FFF2-40B4-BE49-F238E27FC236}">
                <a16:creationId xmlns="" xmlns:a16="http://schemas.microsoft.com/office/drawing/2014/main" id="{1EA29EDB-4D77-4994-A6F0-89123433806F}"/>
              </a:ext>
            </a:extLst>
          </p:cNvPr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7">
            <a:extLst>
              <a:ext uri="{FF2B5EF4-FFF2-40B4-BE49-F238E27FC236}">
                <a16:creationId xmlns="" xmlns:a16="http://schemas.microsoft.com/office/drawing/2014/main" id="{ED85EA66-3860-4A6C-9301-C4E31EED3ED4}"/>
              </a:ext>
            </a:extLst>
          </p:cNvPr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8">
            <a:extLst>
              <a:ext uri="{FF2B5EF4-FFF2-40B4-BE49-F238E27FC236}">
                <a16:creationId xmlns="" xmlns:a16="http://schemas.microsoft.com/office/drawing/2014/main" id="{C52549D7-2652-42EB-A1E7-E07F6A9AD4BA}"/>
              </a:ext>
            </a:extLst>
          </p:cNvPr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76E1ED03-969A-47A9-9DEE-3F4AFB53E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E3F540E1-1035-4D8D-B721-BED61A5F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E6FE7EBF-8068-458F-A2D0-7C2D25FFE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54CDC-01C9-4974-A21E-FF450C8D67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008559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AE70BCE-D2DA-499C-9014-EA5AF1FCAE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E29E1D6-B49F-43BD-B6CA-D8A0B4B3E8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1470376-8157-4AEC-B164-D55A2474E4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D609126-4E61-4956-B8B0-2CCD5A05FC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135318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2AE70BCE-D2DA-499C-9014-EA5AF1FCAE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9E29E1D6-B49F-43BD-B6CA-D8A0B4B3E8E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F1470376-8157-4AEC-B164-D55A2474E4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FBB7DB2-6E60-46B2-868C-C67E6B4FEF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969629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2AE70BCE-D2DA-499C-9014-EA5AF1FC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9E29E1D6-B49F-43BD-B6CA-D8A0B4B3E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F1470376-8157-4AEC-B164-D55A2474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9E4F4-304D-4D20-B25F-B8FFE508DC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57329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2AE70BCE-D2DA-499C-9014-EA5AF1FC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9E29E1D6-B49F-43BD-B6CA-D8A0B4B3E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F1470376-8157-4AEC-B164-D55A2474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B5B8C-9083-4D53-A54C-58913CC881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030579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AE70BCE-D2DA-499C-9014-EA5AF1FC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E29E1D6-B49F-43BD-B6CA-D8A0B4B3E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1470376-8157-4AEC-B164-D55A2474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EDD8E-76F2-452A-8047-F6EFFCF2E2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009050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AE70BCE-D2DA-499C-9014-EA5AF1FC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E29E1D6-B49F-43BD-B6CA-D8A0B4B3E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1470376-8157-4AEC-B164-D55A2474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E4718-08EC-4C92-B514-C2CB860B32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908153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71AA482-5E14-4622-A95D-3966A987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E70BCE-D2DA-499C-9014-EA5AF1FCA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29E1D6-B49F-43BD-B6CA-D8A0B4B3E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0376-8157-4AEC-B164-D55A2474E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fld id="{140DE808-6C5B-4569-9B6C-6DEDD66DFE6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C6356629-E13C-43B0-8C7E-5712527A33CE}"/>
              </a:ext>
            </a:extLst>
          </p:cNvPr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E64D092-E5E3-4608-8ED1-3429388A222C}"/>
              </a:ext>
            </a:extLst>
          </p:cNvPr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8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ipe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3C05812D-1FDB-48F3-8D2E-4AA26C1B77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28775"/>
            <a:ext cx="7772400" cy="2663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Страхование недвижимости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EB8D67-9312-4818-85F9-D6F76B3F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0EE171-29B3-4467-B148-F206390E0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rgbClr val="993300"/>
                </a:solidFill>
                <a:latin typeface="+mn-lt"/>
              </a:rPr>
              <a:t>В России в 2019 году в результате пожаров погибли 7296 человек, из них 458 несовершеннолетних.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>
              <a:solidFill>
                <a:srgbClr val="0070C0"/>
              </a:solidFill>
              <a:latin typeface="+mn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rgbClr val="993300"/>
                </a:solidFill>
                <a:latin typeface="+mn-lt"/>
              </a:rPr>
              <a:t>«Анализ правоприменительной практики позволил выявить ряд основных причин пожаров. Значительное количество возгораний (22%) происходит из-за нарушения собственниками жилых помещений правил пожарной безопасности, в том числе при неправильной эксплуатации электрических и отопительных приборов. Чаще всего такие случаи фиксировались в частных домах».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>
              <a:solidFill>
                <a:srgbClr val="993300"/>
              </a:solidFill>
              <a:latin typeface="+mn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rgbClr val="993300"/>
                </a:solidFill>
                <a:latin typeface="+mn-lt"/>
              </a:rPr>
              <a:t>«Большинство  случаев (63%) пожаров связано с оставлением без присмотра источников открытого огня. — Часто виновники пожаров допускали неосторожное обращение с огнем при курении либо оставляли источники огня (спички, зажигалки) в опасной близости от детей».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i="1" dirty="0">
                <a:solidFill>
                  <a:srgbClr val="993300"/>
                </a:solidFill>
                <a:latin typeface="+mn-lt"/>
              </a:rPr>
              <a:t>Даже если мы уверены в том, что в нашем доме или квартире все сделано с учётом пожарной безопасности, можем ли мы быть уверены в том, что наши соседи также соблюдают эти меры?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EA6EE3-D6FC-4DDE-9AEE-ABD969B22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03C124-8698-48A0-8DEE-F8E5B2052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5516563"/>
            <a:ext cx="7921625" cy="9366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i="1" dirty="0">
                <a:solidFill>
                  <a:srgbClr val="993300"/>
                </a:solidFill>
                <a:latin typeface="+mn-lt"/>
              </a:rPr>
              <a:t>Последствия пожара в жилом доме на Никитском бульваре в Москве.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i="1" dirty="0">
                <a:solidFill>
                  <a:srgbClr val="993300"/>
                </a:solidFill>
                <a:latin typeface="+mn-lt"/>
              </a:rPr>
              <a:t> 4 февраля 2019. Архивное фото.</a:t>
            </a:r>
          </a:p>
        </p:txBody>
      </p:sp>
      <p:sp>
        <p:nvSpPr>
          <p:cNvPr id="13316" name="AutoShape 2" descr="https://cdn25.img.ria.ru/images/155033/80/1550338087_0:0:3072:2048_1440x900_80_1_1_cc12d87deb8d07d8e532705c8f11dcf4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76250"/>
            <a:ext cx="745331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4DEBEE-9EA6-401C-B1C4-8F224FA6E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CBD9A5-09C1-452D-965A-0B95EC075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>
                <a:solidFill>
                  <a:srgbClr val="993300"/>
                </a:solidFill>
                <a:latin typeface="+mn-lt"/>
              </a:rPr>
              <a:t>Крупные пожары в жилых домах в России в 2019 — 2020 годах.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i="1" dirty="0">
              <a:solidFill>
                <a:srgbClr val="993300"/>
              </a:solidFill>
              <a:latin typeface="+mn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solidFill>
                  <a:srgbClr val="993300"/>
                </a:solidFill>
                <a:latin typeface="+mn-lt"/>
              </a:rPr>
              <a:t>21 января при пожаре в одноэтажном деревянном здании в Томской области скончались 11 человек. Площадь пожара составила 208 квадратных метров.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>
              <a:solidFill>
                <a:srgbClr val="993300"/>
              </a:solidFill>
              <a:latin typeface="+mn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solidFill>
                  <a:srgbClr val="993300"/>
                </a:solidFill>
                <a:latin typeface="+mn-lt"/>
              </a:rPr>
              <a:t>В ночь на 13 декабря в населенном пункте Глубокое в </a:t>
            </a:r>
            <a:r>
              <a:rPr lang="ru-RU" sz="1800" dirty="0" err="1">
                <a:solidFill>
                  <a:srgbClr val="993300"/>
                </a:solidFill>
                <a:latin typeface="+mn-lt"/>
              </a:rPr>
              <a:t>Завьяловском</a:t>
            </a:r>
            <a:r>
              <a:rPr lang="ru-RU" sz="1800" dirty="0">
                <a:solidFill>
                  <a:srgbClr val="993300"/>
                </a:solidFill>
                <a:latin typeface="+mn-lt"/>
              </a:rPr>
              <a:t> районе Алтайского края загорелся дом, в результате пожара погибли четверо детей и двое взрослых.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>
              <a:solidFill>
                <a:srgbClr val="993300"/>
              </a:solidFill>
              <a:latin typeface="+mn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solidFill>
                  <a:srgbClr val="993300"/>
                </a:solidFill>
                <a:latin typeface="+mn-lt"/>
              </a:rPr>
              <a:t>27 февраля в Мариинске Кемеровской области при пожаре в трехквартирном одноэтажном доме погибли шесть человек, включая ребенка.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>
              <a:solidFill>
                <a:srgbClr val="993300"/>
              </a:solidFill>
              <a:latin typeface="+mn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solidFill>
                  <a:srgbClr val="993300"/>
                </a:solidFill>
                <a:latin typeface="+mn-lt"/>
              </a:rPr>
              <a:t>9 января в поселке городского типа Тисуль Кемеровской области пожар вспыхнул в частном жилом доме, погибли шесть человек, из них трое детей.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>
              <a:solidFill>
                <a:srgbClr val="993300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979A22E-626F-4DAA-9EF9-48D8FE4780FD}"/>
              </a:ext>
            </a:extLst>
          </p:cNvPr>
          <p:cNvSpPr/>
          <p:nvPr/>
        </p:nvSpPr>
        <p:spPr>
          <a:xfrm>
            <a:off x="539750" y="333375"/>
            <a:ext cx="820896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993300"/>
                </a:solidFill>
                <a:latin typeface="+mn-lt"/>
                <a:ea typeface="+mj-ea"/>
                <a:cs typeface="+mj-cs"/>
              </a:rPr>
              <a:t>Стихийные бедствия всегда спонтанные и непредсказуемые явления, и представляют огромную проблему в современном мире. Разбушевавшаяся стихия способна причинить огромный материальный ущерб, а также представляет опасность для жизни и здоровья людей. </a:t>
            </a:r>
          </a:p>
        </p:txBody>
      </p:sp>
      <p:pic>
        <p:nvPicPr>
          <p:cNvPr id="15363" name="Picture 4" descr="Кирилл Шипицин/Т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781300"/>
            <a:ext cx="73437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5241D12-2AF0-4075-98B6-1AFC6C14F9B1}"/>
              </a:ext>
            </a:extLst>
          </p:cNvPr>
          <p:cNvSpPr/>
          <p:nvPr/>
        </p:nvSpPr>
        <p:spPr>
          <a:xfrm>
            <a:off x="307975" y="333375"/>
            <a:ext cx="85852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993300"/>
                </a:solidFill>
                <a:latin typeface="+mn-lt"/>
                <a:ea typeface="+mj-ea"/>
                <a:cs typeface="+mj-cs"/>
              </a:rPr>
              <a:t>Страхование от стихийных бедствий стало распространенной практикой во многих странах.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rgbClr val="993300"/>
                </a:solidFill>
                <a:latin typeface="+mn-lt"/>
                <a:ea typeface="+mj-ea"/>
                <a:cs typeface="+mj-cs"/>
              </a:rPr>
              <a:t>Пожар и стихийные бедствия это самые частые страховые события. При наступлении страхового случая пострадавшему будет выплачена денежная компенсация, которой он сможет воспользоваться для восстановления своего жилья или приобретение нового.</a:t>
            </a:r>
          </a:p>
          <a:p>
            <a:pPr eaLnBrk="1" hangingPunct="1">
              <a:defRPr/>
            </a:pPr>
            <a:endParaRPr lang="ru-RU" sz="2400" dirty="0">
              <a:solidFill>
                <a:srgbClr val="993300"/>
              </a:solidFill>
              <a:latin typeface="Franklin Gothic Demi" pitchFamily="34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ru-RU" sz="2400" dirty="0">
              <a:solidFill>
                <a:srgbClr val="993300"/>
              </a:solidFill>
              <a:latin typeface="Franklin Gothic Demi" pitchFamily="34" charset="0"/>
              <a:ea typeface="+mj-ea"/>
              <a:cs typeface="+mj-cs"/>
            </a:endParaRPr>
          </a:p>
        </p:txBody>
      </p:sp>
      <p:sp>
        <p:nvSpPr>
          <p:cNvPr id="16387" name="AutoShape 4" descr="Картинки по запросу &quot;страхование жилья от чс карт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88" name="AutoShape 6" descr="Картинки по запросу &quot;страхование жилья от чс картинки&quot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6389" name="Picture 8" descr="Картинки по запросу &quot;страхование жилья от чс картинки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141663"/>
            <a:ext cx="604837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45F7F0C-0C98-448D-831B-84CCF907C1EF}"/>
              </a:ext>
            </a:extLst>
          </p:cNvPr>
          <p:cNvSpPr/>
          <p:nvPr/>
        </p:nvSpPr>
        <p:spPr>
          <a:xfrm>
            <a:off x="539750" y="333375"/>
            <a:ext cx="8353425" cy="76628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993300"/>
                </a:solidFill>
                <a:latin typeface="+mn-lt"/>
                <a:ea typeface="+mj-ea"/>
                <a:cs typeface="+mj-cs"/>
              </a:rPr>
              <a:t>Что делать при наступлении стихийного бедствия?</a:t>
            </a:r>
          </a:p>
          <a:p>
            <a:pPr eaLnBrk="1" hangingPunct="1">
              <a:defRPr/>
            </a:pPr>
            <a:endParaRPr lang="ru-RU" sz="2400" b="1" dirty="0">
              <a:solidFill>
                <a:srgbClr val="993300"/>
              </a:solidFill>
              <a:latin typeface="+mn-lt"/>
              <a:ea typeface="+mj-ea"/>
              <a:cs typeface="+mj-cs"/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b="1" dirty="0">
                <a:solidFill>
                  <a:srgbClr val="993300"/>
                </a:solidFill>
                <a:latin typeface="+mn-lt"/>
                <a:ea typeface="+mj-ea"/>
                <a:cs typeface="+mj-cs"/>
              </a:rPr>
              <a:t>Примите все возможные меры и действия по предотвращению и уменьшению ущерба, а также по спасению имущества</a:t>
            </a:r>
          </a:p>
          <a:p>
            <a:pPr marL="457200" indent="-457200" eaLnBrk="1" hangingPunct="1">
              <a:buFontTx/>
              <a:buAutoNum type="arabicPeriod"/>
              <a:defRPr/>
            </a:pPr>
            <a:endParaRPr lang="ru-RU" sz="2400" b="1" dirty="0">
              <a:solidFill>
                <a:srgbClr val="993300"/>
              </a:solidFill>
              <a:latin typeface="+mn-lt"/>
              <a:ea typeface="+mj-ea"/>
              <a:cs typeface="+mj-cs"/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b="1" dirty="0">
                <a:solidFill>
                  <a:srgbClr val="993300"/>
                </a:solidFill>
                <a:latin typeface="+mn-lt"/>
                <a:ea typeface="+mj-ea"/>
                <a:cs typeface="+mj-cs"/>
              </a:rPr>
              <a:t>Обратитесь в гидрометеорологическую службу / МЧС</a:t>
            </a:r>
          </a:p>
          <a:p>
            <a:pPr marL="457200" indent="-457200" eaLnBrk="1" hangingPunct="1">
              <a:buFontTx/>
              <a:buAutoNum type="arabicPeriod"/>
              <a:defRPr/>
            </a:pPr>
            <a:endParaRPr lang="ru-RU" sz="2400" b="1" dirty="0">
              <a:solidFill>
                <a:srgbClr val="993300"/>
              </a:solidFill>
              <a:latin typeface="+mn-lt"/>
              <a:ea typeface="+mj-ea"/>
              <a:cs typeface="+mj-cs"/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b="1" dirty="0">
                <a:solidFill>
                  <a:srgbClr val="993300"/>
                </a:solidFill>
                <a:latin typeface="+mn-lt"/>
                <a:ea typeface="+mj-ea"/>
                <a:cs typeface="+mj-cs"/>
              </a:rPr>
              <a:t>Сообщите о страховом случае в Страховую Компанию любым доступным способом: по телефону, по электронной почте или путем личного обращения в офис.</a:t>
            </a:r>
          </a:p>
          <a:p>
            <a:pPr marL="457200" indent="-457200" eaLnBrk="1" hangingPunct="1">
              <a:buFontTx/>
              <a:buAutoNum type="arabicPeriod"/>
              <a:defRPr/>
            </a:pPr>
            <a:endParaRPr lang="ru-RU" sz="2400" b="1" dirty="0">
              <a:solidFill>
                <a:srgbClr val="993300"/>
              </a:solidFill>
              <a:latin typeface="+mn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Заблаговременно оформите полис страхования вашего имущества!</a:t>
            </a:r>
          </a:p>
          <a:p>
            <a:pPr eaLnBrk="1" hangingPunct="1">
              <a:defRPr/>
            </a:pPr>
            <a:endParaRPr lang="ru-RU" sz="3600" dirty="0">
              <a:solidFill>
                <a:srgbClr val="C00000"/>
              </a:solidFill>
              <a:latin typeface="Franklin Gothic Demi" pitchFamily="34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ru-RU" sz="2400" dirty="0">
              <a:solidFill>
                <a:srgbClr val="993300"/>
              </a:solidFill>
              <a:latin typeface="Franklin Gothic Demi" pitchFamily="34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ru-RU" sz="2400" dirty="0">
              <a:solidFill>
                <a:srgbClr val="993300"/>
              </a:solidFill>
              <a:latin typeface="Franklin Gothic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15C84CF6-D465-4896-90EC-9AC760B2F4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8135937" cy="15128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993300"/>
                </a:solidFill>
              </a:rPr>
              <a:t>Климат в мире и в России постепенно меняется, и сейчас в стране не осталось абсолютно «</a:t>
            </a:r>
            <a:r>
              <a:rPr lang="ru-RU" altLang="ru-RU" sz="2400" dirty="0" err="1">
                <a:solidFill>
                  <a:srgbClr val="993300"/>
                </a:solidFill>
              </a:rPr>
              <a:t>безрисковых</a:t>
            </a:r>
            <a:r>
              <a:rPr lang="ru-RU" altLang="ru-RU" sz="2400" dirty="0">
                <a:solidFill>
                  <a:srgbClr val="993300"/>
                </a:solidFill>
              </a:rPr>
              <a:t>» территорий.</a:t>
            </a:r>
            <a:br>
              <a:rPr lang="ru-RU" altLang="ru-RU" sz="2400" dirty="0">
                <a:solidFill>
                  <a:srgbClr val="993300"/>
                </a:solidFill>
              </a:rPr>
            </a:br>
            <a:r>
              <a:rPr lang="ru-RU" altLang="ru-RU" sz="2400" dirty="0">
                <a:solidFill>
                  <a:srgbClr val="993300"/>
                </a:solidFill>
              </a:rPr>
              <a:t>Стихийные бедствия, например такие как паводок, наносят серьезный ущерб домам, дачам, садовым домикам.</a:t>
            </a:r>
          </a:p>
        </p:txBody>
      </p:sp>
      <p:pic>
        <p:nvPicPr>
          <p:cNvPr id="4099" name="Рисунок 2" descr="Image result for паводок фот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388" y="2420938"/>
            <a:ext cx="6627812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6F90679F-2D0D-4A0C-A086-526F50C7F226}"/>
              </a:ext>
            </a:extLst>
          </p:cNvPr>
          <p:cNvSpPr txBox="1">
            <a:spLocks/>
          </p:cNvSpPr>
          <p:nvPr/>
        </p:nvSpPr>
        <p:spPr bwMode="auto">
          <a:xfrm>
            <a:off x="457200" y="549275"/>
            <a:ext cx="822960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1800" b="1" kern="0" dirty="0">
                <a:solidFill>
                  <a:srgbClr val="993300"/>
                </a:solidFill>
              </a:rPr>
              <a:t>Паводковая опасность в России.</a:t>
            </a:r>
          </a:p>
          <a:p>
            <a:pPr algn="l">
              <a:defRPr/>
            </a:pPr>
            <a:r>
              <a:rPr lang="ru-RU" sz="1800" kern="0" dirty="0">
                <a:solidFill>
                  <a:srgbClr val="993300"/>
                </a:solidFill>
              </a:rPr>
              <a:t>В России ежегодно происходит 40-70 крупных наводнений. По данным Росгидромета, этим стихийным бедствиям подвержены около 500 тыс. кв. км, наводнениям с катастрофическими последствиями - 150 тыс. </a:t>
            </a:r>
            <a:r>
              <a:rPr lang="ru-RU" sz="1800" kern="0" dirty="0" err="1">
                <a:solidFill>
                  <a:srgbClr val="993300"/>
                </a:solidFill>
              </a:rPr>
              <a:t>кв</a:t>
            </a:r>
            <a:r>
              <a:rPr lang="ru-RU" sz="1800" kern="0" dirty="0">
                <a:solidFill>
                  <a:srgbClr val="993300"/>
                </a:solidFill>
              </a:rPr>
              <a:t> км, где расположены порядка 300 городов, десятки тысяч населенных пунктов, большое количество хозяйственных объектов, более 7 млн га сельхозугодий.</a:t>
            </a:r>
          </a:p>
          <a:p>
            <a:pPr algn="l">
              <a:defRPr/>
            </a:pPr>
            <a:endParaRPr lang="ru-RU" sz="1800" dirty="0">
              <a:solidFill>
                <a:srgbClr val="993300"/>
              </a:solidFill>
            </a:endParaRPr>
          </a:p>
          <a:p>
            <a:pPr algn="l">
              <a:defRPr/>
            </a:pPr>
            <a:r>
              <a:rPr lang="ru-RU" sz="1800" dirty="0">
                <a:solidFill>
                  <a:srgbClr val="993300"/>
                </a:solidFill>
              </a:rPr>
              <a:t>Среднегодовой ущерб от наводнений оценивается примерно в 40 млрд руб.</a:t>
            </a:r>
          </a:p>
          <a:p>
            <a:pPr algn="l">
              <a:defRPr/>
            </a:pPr>
            <a:endParaRPr lang="ru-RU" sz="1800" dirty="0">
              <a:solidFill>
                <a:srgbClr val="993300"/>
              </a:solidFill>
            </a:endParaRPr>
          </a:p>
          <a:p>
            <a:pPr algn="l">
              <a:defRPr/>
            </a:pPr>
            <a:r>
              <a:rPr lang="ru-RU" sz="1800" dirty="0">
                <a:solidFill>
                  <a:srgbClr val="993300"/>
                </a:solidFill>
              </a:rPr>
              <a:t>Мощные снеговые и дождевые паводки возникают на крупных российских реках почти ежегодно.</a:t>
            </a:r>
          </a:p>
          <a:p>
            <a:pPr algn="l">
              <a:defRPr/>
            </a:pPr>
            <a:endParaRPr lang="ru-RU" sz="1800" dirty="0">
              <a:solidFill>
                <a:srgbClr val="993300"/>
              </a:solidFill>
            </a:endParaRPr>
          </a:p>
          <a:p>
            <a:pPr algn="l">
              <a:defRPr/>
            </a:pPr>
            <a:r>
              <a:rPr lang="ru-RU" sz="1800" kern="0" dirty="0">
                <a:solidFill>
                  <a:srgbClr val="993300"/>
                </a:solidFill>
              </a:rPr>
              <a:t>Согласно исследованию Всероссийского научно-исследовательского института гидрометеорологической информации - Мирового центра данных (ФГБУ "ВНИИГМИ-МЦД"), суммарно число опасных гидрологических явлений (наводнений, паводков и селей) за первое десятилетие XXI в. в России выросло в 1,5 раза по сравнению с 1990-ми гг.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13B02BF-FB79-43F5-94F0-1BC10C7400A2}"/>
              </a:ext>
            </a:extLst>
          </p:cNvPr>
          <p:cNvSpPr/>
          <p:nvPr/>
        </p:nvSpPr>
        <p:spPr>
          <a:xfrm>
            <a:off x="539750" y="333375"/>
            <a:ext cx="83534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2400" dirty="0">
              <a:solidFill>
                <a:srgbClr val="993300"/>
              </a:solidFill>
              <a:latin typeface="Franklin Gothic Demi" pitchFamily="34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ru-RU" sz="2400" dirty="0">
              <a:solidFill>
                <a:srgbClr val="993300"/>
              </a:solidFill>
              <a:latin typeface="Franklin Gothic Demi" pitchFamily="34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ru-RU" sz="2400" dirty="0">
              <a:solidFill>
                <a:srgbClr val="993300"/>
              </a:solidFill>
              <a:latin typeface="Franklin Gothic Demi" pitchFamily="34" charset="0"/>
              <a:ea typeface="+mj-ea"/>
              <a:cs typeface="+mj-cs"/>
            </a:endParaRPr>
          </a:p>
        </p:txBody>
      </p:sp>
      <p:sp>
        <p:nvSpPr>
          <p:cNvPr id="7171" name="Прямоугольник 3">
            <a:extLst>
              <a:ext uri="{FF2B5EF4-FFF2-40B4-BE49-F238E27FC236}">
                <a16:creationId xmlns="" xmlns:a16="http://schemas.microsoft.com/office/drawing/2014/main" id="{E2E70C8C-D52C-4C9A-B290-6B0E6F2F4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04813"/>
            <a:ext cx="88566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993300"/>
                </a:solidFill>
                <a:latin typeface="+mn-lt"/>
              </a:rPr>
              <a:t>Паводок в Иркутской области в 2019 году. </a:t>
            </a:r>
          </a:p>
          <a:p>
            <a:pPr algn="ctr" eaLnBrk="1" hangingPunct="1">
              <a:defRPr/>
            </a:pPr>
            <a:r>
              <a:rPr lang="ru-RU" altLang="ru-RU" dirty="0">
                <a:solidFill>
                  <a:srgbClr val="993300"/>
                </a:solidFill>
                <a:latin typeface="+mn-lt"/>
              </a:rPr>
              <a:t>Лето 2019 года ознаменовалось крупной ЧС из-за паводка в Иркутской области.</a:t>
            </a:r>
          </a:p>
          <a:p>
            <a:pPr algn="ctr" eaLnBrk="1" hangingPunct="1">
              <a:defRPr/>
            </a:pPr>
            <a:r>
              <a:rPr lang="ru-RU" altLang="ru-RU" dirty="0">
                <a:solidFill>
                  <a:srgbClr val="993300"/>
                </a:solidFill>
                <a:latin typeface="+mn-lt"/>
              </a:rPr>
              <a:t>Стихийное бедствие началось в конце июня, ЧС федерального значения затронул 10 муниципальных образований. Было подтоплено 109 населенных пунктов с 10,89 тыс. жилых домов, в которых проживали 42,76 тыс. человек, в том числе 10,45 тыс. детей. Больше всех пострадали </a:t>
            </a:r>
            <a:r>
              <a:rPr lang="ru-RU" altLang="ru-RU" dirty="0" err="1">
                <a:solidFill>
                  <a:srgbClr val="993300"/>
                </a:solidFill>
                <a:latin typeface="+mn-lt"/>
              </a:rPr>
              <a:t>Тулунский</a:t>
            </a:r>
            <a:r>
              <a:rPr lang="ru-RU" altLang="ru-RU" dirty="0">
                <a:solidFill>
                  <a:srgbClr val="993300"/>
                </a:solidFill>
                <a:latin typeface="+mn-lt"/>
              </a:rPr>
              <a:t> и </a:t>
            </a:r>
            <a:r>
              <a:rPr lang="ru-RU" altLang="ru-RU" dirty="0" err="1">
                <a:solidFill>
                  <a:srgbClr val="993300"/>
                </a:solidFill>
                <a:latin typeface="+mn-lt"/>
              </a:rPr>
              <a:t>Нижнеудинский</a:t>
            </a:r>
            <a:r>
              <a:rPr lang="ru-RU" altLang="ru-RU" dirty="0">
                <a:solidFill>
                  <a:srgbClr val="993300"/>
                </a:solidFill>
                <a:latin typeface="+mn-lt"/>
              </a:rPr>
              <a:t> районы. Жители Иркутской области, пострадавшие от паводка, получили около 2 млрд рублей.</a:t>
            </a:r>
          </a:p>
        </p:txBody>
      </p:sp>
      <p:pic>
        <p:nvPicPr>
          <p:cNvPr id="6148" name="Picture 5" descr="Image result for паводок в иркутской област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3960813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3284538"/>
            <a:ext cx="3167062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6BCD6C6-B628-4D6E-B8D7-5444BE5250FD}"/>
              </a:ext>
            </a:extLst>
          </p:cNvPr>
          <p:cNvSpPr/>
          <p:nvPr/>
        </p:nvSpPr>
        <p:spPr>
          <a:xfrm>
            <a:off x="539750" y="333375"/>
            <a:ext cx="83534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2400" dirty="0">
              <a:solidFill>
                <a:srgbClr val="993300"/>
              </a:solidFill>
              <a:latin typeface="Franklin Gothic Demi" pitchFamily="34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ru-RU" sz="2400" dirty="0">
              <a:solidFill>
                <a:srgbClr val="993300"/>
              </a:solidFill>
              <a:latin typeface="Franklin Gothic Demi" pitchFamily="34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ru-RU" sz="2400" dirty="0">
              <a:solidFill>
                <a:srgbClr val="993300"/>
              </a:solidFill>
              <a:latin typeface="Franklin Gothic Demi" pitchFamily="34" charset="0"/>
              <a:ea typeface="+mj-ea"/>
              <a:cs typeface="+mj-cs"/>
            </a:endParaRPr>
          </a:p>
        </p:txBody>
      </p:sp>
      <p:pic>
        <p:nvPicPr>
          <p:cNvPr id="7171" name="Picture 2" descr="Картинки по запросу &quot;паводок в иркутской области фото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3205163"/>
            <a:ext cx="7129462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3FE8BBD-9912-46BD-ADAA-0EB7C86A4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04813"/>
            <a:ext cx="82073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>
                <a:solidFill>
                  <a:srgbClr val="993300"/>
                </a:solidFill>
                <a:latin typeface="+mn-lt"/>
              </a:rPr>
              <a:t>Ущерб для федерального бюджета от летних паводков в Иркутской области составил 40 миллиардов рублей, сообщил глава МЧС России Евгений Зиничев в ходе встречи с президентом РФ Владимиром Путиным.</a:t>
            </a:r>
          </a:p>
          <a:p>
            <a:pPr algn="ctr" eaLnBrk="1" hangingPunct="1">
              <a:defRPr/>
            </a:pPr>
            <a:r>
              <a:rPr lang="ru-RU" altLang="ru-RU" sz="1600" dirty="0">
                <a:solidFill>
                  <a:srgbClr val="993300"/>
                </a:solidFill>
                <a:latin typeface="+mn-lt"/>
              </a:rPr>
              <a:t>На встрече, которая состоялась в День спасателя, Зиничев доложил президенту об итогах работы ведомства в этом году. Говоря о крупномасштабном наводнении в Иркутской области летом этого года, министр сообщил, что от паводка пострадали почти 135 населенных пунктов, почти 11 тысяч жилых домов, из них пять с половиной тысяч не подлежат восстановлению.</a:t>
            </a:r>
          </a:p>
          <a:p>
            <a:pPr algn="ctr" eaLnBrk="1" hangingPunct="1">
              <a:defRPr/>
            </a:pPr>
            <a:r>
              <a:rPr lang="ru-RU" altLang="ru-RU" sz="1600" dirty="0">
                <a:solidFill>
                  <a:srgbClr val="993300"/>
                </a:solidFill>
                <a:latin typeface="+mn-lt"/>
              </a:rPr>
              <a:t>"К сожалению, в результате наводнения погибло 26 человек. Всего ущерб для федерального бюджета составил более 40 миллиардов рублей", - констатировал Зиничев.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02A99EA-04E4-4E7B-92F4-091F34296ECB}"/>
              </a:ext>
            </a:extLst>
          </p:cNvPr>
          <p:cNvSpPr txBox="1">
            <a:spLocks/>
          </p:cNvSpPr>
          <p:nvPr/>
        </p:nvSpPr>
        <p:spPr bwMode="auto">
          <a:xfrm>
            <a:off x="457200" y="549275"/>
            <a:ext cx="82296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1800" b="1" kern="0" dirty="0">
                <a:solidFill>
                  <a:srgbClr val="993300"/>
                </a:solidFill>
              </a:rPr>
              <a:t>Паводок в Нижегородской области в ноябре 2019 года.</a:t>
            </a:r>
          </a:p>
          <a:p>
            <a:pPr algn="l">
              <a:defRPr/>
            </a:pPr>
            <a:r>
              <a:rPr lang="ru-RU" sz="1800" kern="0" dirty="0">
                <a:solidFill>
                  <a:srgbClr val="993300"/>
                </a:solidFill>
              </a:rPr>
              <a:t>Проливные дожди в начале ноября 2019 года привели к затоплению десятков населенных пунктов в области, в регионе был введен режим ЧС. Больше всего пострадали поселки и деревни в </a:t>
            </a:r>
            <a:r>
              <a:rPr lang="ru-RU" sz="1800" kern="0" dirty="0" err="1">
                <a:solidFill>
                  <a:srgbClr val="993300"/>
                </a:solidFill>
              </a:rPr>
              <a:t>Крестецком</a:t>
            </a:r>
            <a:r>
              <a:rPr lang="ru-RU" sz="1800" kern="0" dirty="0">
                <a:solidFill>
                  <a:srgbClr val="993300"/>
                </a:solidFill>
              </a:rPr>
              <a:t>, Валдайском и Демянском районах. Более 83 миллионов рублей необходимо на устранение последствий паводка и ремонт зданий образовательных организаций в Новгородской области</a:t>
            </a:r>
            <a:r>
              <a:rPr lang="ru-RU" sz="1800" kern="0" dirty="0">
                <a:solidFill>
                  <a:srgbClr val="0070C0"/>
                </a:solidFill>
              </a:rPr>
              <a:t>.</a:t>
            </a:r>
          </a:p>
          <a:p>
            <a:pPr algn="l">
              <a:defRPr/>
            </a:pPr>
            <a:endParaRPr lang="ru-RU" sz="1800" dirty="0">
              <a:solidFill>
                <a:srgbClr val="993300"/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3068638"/>
            <a:ext cx="5421312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42F51AA7-E79D-48C2-8EF5-F88A7E5840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1687513"/>
            <a:ext cx="3960813" cy="3816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Почти 90 населенных пунктов в Дальневосточном федеральном округе оказались подтопленными из-за паводка в сентябре 2019 года. </a:t>
            </a:r>
            <a:br>
              <a:rPr lang="ru-RU" sz="16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Власти Хабаровского края распорядились оказать материальную помощь дачникам и садоводам, чьи участки пострадали во время паводка в 2019 году.</a:t>
            </a:r>
            <a:br>
              <a:rPr lang="ru-RU" sz="16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от наводнения в Хабаровском крае пострадало 871 жилое помещение. Из них 477 нуждаются в ремонте, а 394 – признаны утраченными. 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728663"/>
            <a:ext cx="445611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725863"/>
            <a:ext cx="44608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5B744361-3609-4B11-B41E-166A1EEBA990}"/>
              </a:ext>
            </a:extLst>
          </p:cNvPr>
          <p:cNvSpPr txBox="1">
            <a:spLocks noChangeArrowheads="1"/>
          </p:cNvSpPr>
          <p:nvPr/>
        </p:nvSpPr>
        <p:spPr>
          <a:xfrm>
            <a:off x="1187450" y="115888"/>
            <a:ext cx="6480175" cy="612775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Паводок в Хабаровском крае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6A05B81A-FBF7-4453-AE7B-1ECD3C3FE7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765175"/>
            <a:ext cx="8064500" cy="1439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993300"/>
                </a:solidFill>
                <a:latin typeface="Franklin Gothic Demi" pitchFamily="34" charset="0"/>
              </a:rPr>
              <a:t>Согласно статистике основной ущерб жилым домам в России причиняется пожарами и стихийными бедствиями.</a:t>
            </a:r>
          </a:p>
        </p:txBody>
      </p:sp>
      <p:pic>
        <p:nvPicPr>
          <p:cNvPr id="10243" name="Рисунок 4" descr="Image result for страховые случаи дом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349500"/>
            <a:ext cx="37433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5" descr="Image result for пожары дома фот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349500"/>
            <a:ext cx="3762375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748095-0F1A-4C13-BD51-E244CB942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908050"/>
            <a:ext cx="8856663" cy="720725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200" dirty="0">
                <a:solidFill>
                  <a:srgbClr val="993300"/>
                </a:solidFill>
              </a:rPr>
              <a:t>Пожар – страшное бедствие и это всегда неожиданная экстремальная ситуация. Многим российским семьям сложно быстро и полностью возместить материальный ущерб, причиненный пожаром. 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24075" y="1916113"/>
            <a:ext cx="5256213" cy="4681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2249</TotalTime>
  <Words>887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Страхование недвижимости</vt:lpstr>
      <vt:lpstr>Климат в мире и в России постепенно меняется, и сейчас в стране не осталось абсолютно «безрисковых» территорий. Стихийные бедствия, например такие как паводок, наносят серьезный ущерб домам, дачам, садовым домикам.</vt:lpstr>
      <vt:lpstr>Презентация PowerPoint</vt:lpstr>
      <vt:lpstr>Презентация PowerPoint</vt:lpstr>
      <vt:lpstr>Презентация PowerPoint</vt:lpstr>
      <vt:lpstr>Презентация PowerPoint</vt:lpstr>
      <vt:lpstr>Почти 90 населенных пунктов в Дальневосточном федеральном округе оказались подтопленными из-за паводка в сентябре 2019 года.  Власти Хабаровского края распорядились оказать материальную помощь дачникам и садоводам, чьи участки пострадали во время паводка в 2019 году. Всего от наводнения в Хабаровском крае пострадало 871 жилое помещение. Из них 477 нуждаются в ремонте, а 394 – признаны утраченными. </vt:lpstr>
      <vt:lpstr>Согласно статистике основной ущерб жилым домам в России причиняется пожарами и стихийными бедствиями.</vt:lpstr>
      <vt:lpstr>Пожар – страшное бедствие и это всегда неожиданная экстремальная ситуация. Многим российским семьям сложно быстро и полностью возместить материальный ущерб, причиненный пожаром.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NAidakova</dc:creator>
  <cp:lastModifiedBy>User Windows</cp:lastModifiedBy>
  <cp:revision>42</cp:revision>
  <dcterms:created xsi:type="dcterms:W3CDTF">2010-04-16T06:09:58Z</dcterms:created>
  <dcterms:modified xsi:type="dcterms:W3CDTF">2021-03-11T05:29:50Z</dcterms:modified>
</cp:coreProperties>
</file>