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7"/>
  </p:notesMasterIdLst>
  <p:sldIdLst>
    <p:sldId id="296" r:id="rId2"/>
    <p:sldId id="259" r:id="rId3"/>
    <p:sldId id="260" r:id="rId4"/>
    <p:sldId id="261" r:id="rId5"/>
    <p:sldId id="263" r:id="rId6"/>
    <p:sldId id="265" r:id="rId7"/>
    <p:sldId id="266" r:id="rId8"/>
    <p:sldId id="267" r:id="rId9"/>
    <p:sldId id="298" r:id="rId10"/>
    <p:sldId id="295" r:id="rId11"/>
    <p:sldId id="297" r:id="rId12"/>
    <p:sldId id="285" r:id="rId13"/>
    <p:sldId id="299" r:id="rId14"/>
    <p:sldId id="294" r:id="rId15"/>
    <p:sldId id="291" r:id="rId16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900FF"/>
    <a:srgbClr val="278FC9"/>
    <a:srgbClr val="FF99CC"/>
    <a:srgbClr val="CC99FF"/>
    <a:srgbClr val="FF6600"/>
    <a:srgbClr val="FF9933"/>
    <a:srgbClr val="00CC00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17" autoAdjust="0"/>
    <p:restoredTop sz="98925" autoAdjust="0"/>
  </p:normalViewPr>
  <p:slideViewPr>
    <p:cSldViewPr snapToGrid="0">
      <p:cViewPr>
        <p:scale>
          <a:sx n="70" d="100"/>
          <a:sy n="70" d="100"/>
        </p:scale>
        <p:origin x="-534" y="-10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44DA525-E9D7-4F08-9B0F-AA3149803484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80B4516-E97A-467F-ACC4-052C7B12BE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2187238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711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5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711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064CA-0BBB-4EE1-AF64-5F1A5825B3D2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495BF-4C2F-461D-87AB-66D0DCFD7A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6DA7A-55ED-46AB-8147-CBB22B3C4006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CF81A-7602-40D4-95F3-B5BE671DB1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70144-7E57-4766-8134-D18631AA1FE0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DD750-0CD7-450C-A987-EDF76B8F1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99FBC-2568-4918-BE5B-D37A96E4178C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4BDC5-E66A-42CD-9B43-2828A4FE1D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78AC2-CD70-4818-B094-AE84327000E2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232A8-8CBA-448A-92B7-F06D81C3BF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DF827-9A04-4520-8F11-3F3B51C2632B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E05E6-899A-4A31-9006-44F0E3D4FA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4112E-8734-4FBE-A52E-34F959D07B24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B4E8F-D873-423B-877B-DACE57916A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D00B9-9545-4259-B39B-E72E29F50262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A518A-7278-47D9-89E4-72AA27FFC9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94212-BFB5-4A76-B310-711B9188E277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ED4DE-F206-412C-9767-8DDD62CA7E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01FA8-F845-47EB-BD3B-A611245D6A48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61F61-5B5F-442C-86E4-2DE72BB6C1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52FE5-D0CE-4DE2-A3EB-14F0FBF90449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75493-59C9-48F3-B036-AE35FCD1AE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B2F09283-5E58-45F2-BEAF-45D8EBC3F0E6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8245366-50B9-495E-A76E-F73F7CA364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12187238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608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08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08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08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09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609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09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609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609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9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2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5" descr="баннер бюдж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250" y="1546225"/>
            <a:ext cx="8915400" cy="492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1819275" y="176213"/>
            <a:ext cx="85534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Мундыбашское городское поселение Таштагольского муниципального района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3"/>
          <p:cNvSpPr txBox="1">
            <a:spLocks noChangeArrowheads="1"/>
          </p:cNvSpPr>
          <p:nvPr/>
        </p:nvSpPr>
        <p:spPr bwMode="auto">
          <a:xfrm>
            <a:off x="1879600" y="-17463"/>
            <a:ext cx="6421438" cy="118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</a:rPr>
              <a:t>Межбюджетные трансферты – основной вид </a:t>
            </a:r>
          </a:p>
          <a:p>
            <a:pPr algn="ctr"/>
            <a:r>
              <a:rPr lang="ru-RU" sz="2400" b="1">
                <a:latin typeface="Times New Roman" pitchFamily="18" charset="0"/>
              </a:rPr>
              <a:t>безвозмездных перечислений</a:t>
            </a:r>
          </a:p>
          <a:p>
            <a:pPr algn="ctr"/>
            <a:endParaRPr lang="ru-RU" sz="2400" b="1">
              <a:latin typeface="Times New Roman" pitchFamily="18" charset="0"/>
            </a:endParaRPr>
          </a:p>
        </p:txBody>
      </p:sp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396875" y="858838"/>
            <a:ext cx="8332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AF8C13"/>
                </a:solidFill>
                <a:latin typeface="Times New Roman" pitchFamily="18" charset="0"/>
              </a:rPr>
              <a:t>Межбюджетные трансферты </a:t>
            </a:r>
            <a:r>
              <a:rPr lang="ru-RU">
                <a:latin typeface="Times New Roman" pitchFamily="18" charset="0"/>
              </a:rPr>
              <a:t>– это денежные средства, перечисляемые из одного </a:t>
            </a:r>
          </a:p>
          <a:p>
            <a:r>
              <a:rPr lang="ru-RU">
                <a:latin typeface="Times New Roman" pitchFamily="18" charset="0"/>
              </a:rPr>
              <a:t>бюджета бюджетной системы Российской Федерации  другому.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46475" y="1546225"/>
            <a:ext cx="3594100" cy="866775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Межбюджетные трансферты</a:t>
            </a:r>
            <a:endParaRPr lang="ru-RU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971550" y="2617788"/>
            <a:ext cx="2149475" cy="725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>
                <a:solidFill>
                  <a:schemeClr val="tx1"/>
                </a:solidFill>
                <a:latin typeface="Times New Roman" pitchFamily="18" charset="0"/>
              </a:rPr>
              <a:t>Субвенция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443413" y="2617788"/>
            <a:ext cx="2147887" cy="725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>
                <a:solidFill>
                  <a:schemeClr val="tx1"/>
                </a:solidFill>
                <a:latin typeface="Times New Roman" pitchFamily="18" charset="0"/>
              </a:rPr>
              <a:t>Дотация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569200" y="2617788"/>
            <a:ext cx="2147888" cy="725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>
                <a:solidFill>
                  <a:schemeClr val="tx1"/>
                </a:solidFill>
                <a:latin typeface="Times New Roman" pitchFamily="18" charset="0"/>
              </a:rPr>
              <a:t>Субсидия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01700" y="3522663"/>
            <a:ext cx="2289175" cy="3171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>
                <a:solidFill>
                  <a:schemeClr val="tx1"/>
                </a:solidFill>
                <a:latin typeface="Times New Roman" pitchFamily="18" charset="0"/>
              </a:rPr>
              <a:t>Бюджетные средства, предоставляемые бюджету другого уровня Бюджетной системы Российской Федерации или  юридическому лицу на безвозмездной и безвозвратной основах на осуществление определенных целевых расходов</a:t>
            </a:r>
            <a:r>
              <a:rPr lang="ru-RU" sz="1400" b="1" i="1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443413" y="3522663"/>
            <a:ext cx="2289175" cy="3171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>
                <a:solidFill>
                  <a:schemeClr val="tx1"/>
                </a:solidFill>
                <a:latin typeface="Times New Roman" pitchFamily="18" charset="0"/>
              </a:rPr>
              <a:t>Бюджетные средства, предоставляемые бюджету другого уровня Бюджетной системы Российской Федерации на  безвозмездной и безвозвратной основах для покрытия текущих расходов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561263" y="3508375"/>
            <a:ext cx="2290762" cy="3171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>
                <a:solidFill>
                  <a:schemeClr val="tx1"/>
                </a:solidFill>
                <a:latin typeface="Times New Roman" pitchFamily="18" charset="0"/>
              </a:rPr>
              <a:t>Бюджетные средства, предоставляемые бюджету другого уровня Бюджетной системы Российской Федерации, физическому или юридическому лицу на условиях долевого финансирования целевых расходов</a:t>
            </a:r>
          </a:p>
        </p:txBody>
      </p:sp>
      <p:cxnSp>
        <p:nvCxnSpPr>
          <p:cNvPr id="6" name="Прямая соединительная линия 5"/>
          <p:cNvCxnSpPr>
            <a:stCxn id="7" idx="1"/>
          </p:cNvCxnSpPr>
          <p:nvPr/>
        </p:nvCxnSpPr>
        <p:spPr>
          <a:xfrm flipH="1">
            <a:off x="2036763" y="1979613"/>
            <a:ext cx="1500187" cy="0"/>
          </a:xfrm>
          <a:prstGeom prst="line">
            <a:avLst/>
          </a:prstGeom>
          <a:ln w="25400" cmpd="sng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7140575" y="1862138"/>
            <a:ext cx="1479550" cy="0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046288" y="2011363"/>
            <a:ext cx="1587" cy="590550"/>
          </a:xfrm>
          <a:prstGeom prst="straightConnector1">
            <a:avLst/>
          </a:prstGeom>
          <a:ln w="25400" cmpd="sng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8620125" y="1863725"/>
            <a:ext cx="23813" cy="754063"/>
          </a:xfrm>
          <a:prstGeom prst="straightConnector1">
            <a:avLst/>
          </a:prstGeom>
          <a:ln w="25400" cmpd="sng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endCxn id="28" idx="0"/>
          </p:cNvCxnSpPr>
          <p:nvPr/>
        </p:nvCxnSpPr>
        <p:spPr>
          <a:xfrm>
            <a:off x="5518150" y="2413000"/>
            <a:ext cx="0" cy="204788"/>
          </a:xfrm>
          <a:prstGeom prst="straightConnector1">
            <a:avLst/>
          </a:prstGeom>
          <a:ln w="25400" cmpd="sng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2046288" y="3343275"/>
            <a:ext cx="0" cy="179388"/>
          </a:xfrm>
          <a:prstGeom prst="straightConnector1">
            <a:avLst/>
          </a:prstGeom>
          <a:ln w="25400" cmpd="sng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5518150" y="3343275"/>
            <a:ext cx="0" cy="179388"/>
          </a:xfrm>
          <a:prstGeom prst="straightConnector1">
            <a:avLst/>
          </a:prstGeom>
          <a:ln w="25400" cmpd="sng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8643938" y="3343275"/>
            <a:ext cx="0" cy="179388"/>
          </a:xfrm>
          <a:prstGeom prst="straightConnector1">
            <a:avLst/>
          </a:prstGeom>
          <a:ln w="25400" cmpd="sng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3"/>
          <p:cNvSpPr txBox="1">
            <a:spLocks noChangeArrowheads="1"/>
          </p:cNvSpPr>
          <p:nvPr/>
        </p:nvSpPr>
        <p:spPr bwMode="auto">
          <a:xfrm>
            <a:off x="2652713" y="73025"/>
            <a:ext cx="6645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</a:rPr>
              <a:t>Государственные муниципальные программы</a:t>
            </a:r>
          </a:p>
        </p:txBody>
      </p:sp>
      <p:sp>
        <p:nvSpPr>
          <p:cNvPr id="24578" name="TextBox 4"/>
          <p:cNvSpPr txBox="1">
            <a:spLocks noChangeArrowheads="1"/>
          </p:cNvSpPr>
          <p:nvPr/>
        </p:nvSpPr>
        <p:spPr bwMode="auto">
          <a:xfrm>
            <a:off x="573088" y="534988"/>
            <a:ext cx="8193087" cy="599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B0F0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>
                <a:latin typeface="Times New Roman" pitchFamily="18" charset="0"/>
              </a:rPr>
              <a:t>– это документ, определяющий: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>
                <a:latin typeface="Times New Roman" pitchFamily="18" charset="0"/>
              </a:rPr>
              <a:t>   цели и задачи государственной политики в определенной сфере;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>
                <a:latin typeface="Times New Roman" pitchFamily="18" charset="0"/>
              </a:rPr>
              <a:t>   способы их достижения;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>
                <a:latin typeface="Times New Roman" pitchFamily="18" charset="0"/>
              </a:rPr>
              <a:t>   примерные объемы используемых финансовых ресурсов.</a:t>
            </a:r>
          </a:p>
          <a:p>
            <a:pPr>
              <a:lnSpc>
                <a:spcPct val="150000"/>
              </a:lnSpc>
            </a:pPr>
            <a:r>
              <a:rPr lang="ru-RU">
                <a:latin typeface="Times New Roman" pitchFamily="18" charset="0"/>
              </a:rPr>
              <a:t>     </a:t>
            </a:r>
            <a:r>
              <a:rPr lang="ru-RU" sz="1700">
                <a:latin typeface="Times New Roman" pitchFamily="18" charset="0"/>
              </a:rPr>
              <a:t>Преимуществом программного бюджета является распределение расходов не </a:t>
            </a:r>
          </a:p>
          <a:p>
            <a:pPr>
              <a:lnSpc>
                <a:spcPct val="150000"/>
              </a:lnSpc>
            </a:pPr>
            <a:r>
              <a:rPr lang="ru-RU" sz="1700">
                <a:latin typeface="Times New Roman" pitchFamily="18" charset="0"/>
              </a:rPr>
              <a:t>по ведомственному принципу, а по программам. Муниципальная программа имеет </a:t>
            </a:r>
          </a:p>
          <a:p>
            <a:pPr>
              <a:lnSpc>
                <a:spcPct val="150000"/>
              </a:lnSpc>
            </a:pPr>
            <a:r>
              <a:rPr lang="ru-RU" sz="1700">
                <a:latin typeface="Times New Roman" pitchFamily="18" charset="0"/>
              </a:rPr>
              <a:t>цель, задачи и показатели эффективности, которые отражают степень их достижения </a:t>
            </a:r>
          </a:p>
          <a:p>
            <a:pPr>
              <a:lnSpc>
                <a:spcPct val="150000"/>
              </a:lnSpc>
            </a:pPr>
            <a:r>
              <a:rPr lang="ru-RU" sz="1700">
                <a:latin typeface="Times New Roman" pitchFamily="18" charset="0"/>
              </a:rPr>
              <a:t>(решения),то есть действия и бюджетные средства направлены на достижение</a:t>
            </a:r>
          </a:p>
          <a:p>
            <a:pPr>
              <a:lnSpc>
                <a:spcPct val="150000"/>
              </a:lnSpc>
            </a:pPr>
            <a:r>
              <a:rPr lang="ru-RU" sz="1700">
                <a:latin typeface="Times New Roman" pitchFamily="18" charset="0"/>
              </a:rPr>
              <a:t>заданного результата.</a:t>
            </a:r>
          </a:p>
          <a:p>
            <a:pPr>
              <a:lnSpc>
                <a:spcPct val="150000"/>
              </a:lnSpc>
            </a:pPr>
            <a:r>
              <a:rPr lang="ru-RU" sz="1700">
                <a:latin typeface="Times New Roman" pitchFamily="18" charset="0"/>
              </a:rPr>
              <a:t>     При этом значение показателей является индикатором по данному направлению </a:t>
            </a:r>
          </a:p>
          <a:p>
            <a:pPr>
              <a:lnSpc>
                <a:spcPct val="150000"/>
              </a:lnSpc>
            </a:pPr>
            <a:r>
              <a:rPr lang="ru-RU" sz="1700">
                <a:latin typeface="Times New Roman" pitchFamily="18" charset="0"/>
              </a:rPr>
              <a:t>деятельности и сигнализирует о плохом или хорошем результате, необходимости </a:t>
            </a:r>
          </a:p>
          <a:p>
            <a:pPr>
              <a:lnSpc>
                <a:spcPct val="150000"/>
              </a:lnSpc>
            </a:pPr>
            <a:r>
              <a:rPr lang="ru-RU" sz="1700">
                <a:latin typeface="Times New Roman" pitchFamily="18" charset="0"/>
              </a:rPr>
              <a:t>принятия новых решений.</a:t>
            </a:r>
          </a:p>
          <a:p>
            <a:pPr>
              <a:lnSpc>
                <a:spcPct val="150000"/>
              </a:lnSpc>
            </a:pPr>
            <a:r>
              <a:rPr lang="ru-RU" sz="1700">
                <a:latin typeface="Times New Roman" pitchFamily="18" charset="0"/>
              </a:rPr>
              <a:t>     В целях показания эффективности и результативности бюджетных расходов</a:t>
            </a:r>
          </a:p>
          <a:p>
            <a:pPr>
              <a:lnSpc>
                <a:spcPct val="150000"/>
              </a:lnSpc>
            </a:pPr>
            <a:r>
              <a:rPr lang="ru-RU" sz="1700">
                <a:latin typeface="Times New Roman" pitchFamily="18" charset="0"/>
              </a:rPr>
              <a:t>администрацией Спасского городского поселения принято решение: формировать </a:t>
            </a:r>
          </a:p>
          <a:p>
            <a:pPr>
              <a:lnSpc>
                <a:spcPct val="150000"/>
              </a:lnSpc>
            </a:pPr>
            <a:r>
              <a:rPr lang="ru-RU" sz="1700">
                <a:latin typeface="Times New Roman" pitchFamily="18" charset="0"/>
              </a:rPr>
              <a:t>и исполнять расходную часть бюджета через реализацию 6 муниципальных программ.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720" descr="рас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77025" y="1460500"/>
            <a:ext cx="5305425" cy="516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477838" y="311150"/>
            <a:ext cx="62007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latin typeface="Times New Roman" pitchFamily="18" charset="0"/>
                <a:ea typeface="Times New Roman" pitchFamily="18" charset="0"/>
                <a:cs typeface="Courier New" pitchFamily="49" charset="0"/>
              </a:rPr>
              <a:t>Перечень муниципальных целевых программ</a:t>
            </a:r>
          </a:p>
          <a:p>
            <a:pPr eaLnBrk="0" hangingPunct="0"/>
            <a:r>
              <a:rPr lang="ru-RU" sz="2000" b="1">
                <a:latin typeface="Times New Roman" pitchFamily="18" charset="0"/>
                <a:ea typeface="Times New Roman" pitchFamily="18" charset="0"/>
                <a:cs typeface="Courier New" pitchFamily="49" charset="0"/>
              </a:rPr>
              <a:t>Мундыбашского городского поселения</a:t>
            </a:r>
          </a:p>
          <a:p>
            <a:pPr eaLnBrk="0" hangingPunct="0"/>
            <a:r>
              <a:rPr lang="ru-RU" sz="2000" b="1">
                <a:latin typeface="Times New Roman" pitchFamily="18" charset="0"/>
                <a:ea typeface="Times New Roman" pitchFamily="18" charset="0"/>
                <a:cs typeface="Courier New" pitchFamily="49" charset="0"/>
              </a:rPr>
              <a:t>финансируемых из бюджета поселения на 2016 год</a:t>
            </a:r>
          </a:p>
          <a:p>
            <a:pPr eaLnBrk="0" hangingPunct="0"/>
            <a:endParaRPr lang="ru-RU" sz="2000" b="1">
              <a:latin typeface="Times New Roman" pitchFamily="18" charset="0"/>
              <a:ea typeface="Times New Roman" pitchFamily="18" charset="0"/>
              <a:cs typeface="Courier New" pitchFamily="49" charset="0"/>
            </a:endParaRPr>
          </a:p>
        </p:txBody>
      </p:sp>
      <p:graphicFrame>
        <p:nvGraphicFramePr>
          <p:cNvPr id="23708" name="Group 156"/>
          <p:cNvGraphicFramePr>
            <a:graphicFrameLocks noGrp="1"/>
          </p:cNvGraphicFramePr>
          <p:nvPr/>
        </p:nvGraphicFramePr>
        <p:xfrm>
          <a:off x="531813" y="1468438"/>
          <a:ext cx="5983287" cy="5364162"/>
        </p:xfrm>
        <a:graphic>
          <a:graphicData uri="http://schemas.openxmlformats.org/drawingml/2006/table">
            <a:tbl>
              <a:tblPr/>
              <a:tblGrid>
                <a:gridCol w="5143500"/>
                <a:gridCol w="839787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тыс. руб.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Строительство, реконструкция и капитальный ремонт жилищных и социальных объектов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Противопожарная безопасность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Охрана общественного порядка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Культурно-массовые мероприятия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Спортивно-массовые и физкультурно-оздоровительные мероприятия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Модернизация объектов коммунальной инфраструктуры. Подготовка к зиме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Транспорт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168,0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 Развитие улично-дорожной сети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5153,5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 Благоустройство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5600,0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 Совершенствование системы работы по вопросам награждения, поощрения и проведения организационных мероприятий на территории Мундыбашского городского поселения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11898,5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44" name="Rectangle 150"/>
          <p:cNvSpPr>
            <a:spLocks noChangeArrowheads="1"/>
          </p:cNvSpPr>
          <p:nvPr/>
        </p:nvSpPr>
        <p:spPr bwMode="auto">
          <a:xfrm>
            <a:off x="0" y="63944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41" name="Rectangle 150"/>
          <p:cNvSpPr>
            <a:spLocks noChangeArrowheads="1"/>
          </p:cNvSpPr>
          <p:nvPr/>
        </p:nvSpPr>
        <p:spPr bwMode="auto">
          <a:xfrm>
            <a:off x="0" y="63944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754" name="Rectangle 58"/>
          <p:cNvSpPr>
            <a:spLocks noChangeArrowheads="1"/>
          </p:cNvSpPr>
          <p:nvPr/>
        </p:nvSpPr>
        <p:spPr bwMode="auto">
          <a:xfrm>
            <a:off x="974725" y="188913"/>
            <a:ext cx="10242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Ожидаемые расходы бюджета Мундыбашского  городского поселения на 2016год. :	</a:t>
            </a:r>
            <a:r>
              <a:rPr lang="ru-RU" sz="2400"/>
              <a:t>	</a:t>
            </a:r>
          </a:p>
        </p:txBody>
      </p:sp>
      <p:graphicFrame>
        <p:nvGraphicFramePr>
          <p:cNvPr id="29929" name="Group 233"/>
          <p:cNvGraphicFramePr>
            <a:graphicFrameLocks noGrp="1"/>
          </p:cNvGraphicFramePr>
          <p:nvPr/>
        </p:nvGraphicFramePr>
        <p:xfrm>
          <a:off x="779463" y="1023938"/>
          <a:ext cx="5132387" cy="5521325"/>
        </p:xfrm>
        <a:graphic>
          <a:graphicData uri="http://schemas.openxmlformats.org/drawingml/2006/table">
            <a:tbl>
              <a:tblPr/>
              <a:tblGrid>
                <a:gridCol w="1944687"/>
                <a:gridCol w="1492250"/>
                <a:gridCol w="1695450"/>
              </a:tblGrid>
              <a:tr h="5238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Сумма,тыс.руб.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Уд.вес.%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4 198,40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17,3 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237,8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 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77,0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 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8 121,50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33,4 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10 350,0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33,4 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735,6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 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220,0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 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371,1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 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24311,4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 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9927" name="Picture 231" descr="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3075" y="693738"/>
            <a:ext cx="4989513" cy="2914650"/>
          </a:xfrm>
          <a:prstGeom prst="rect">
            <a:avLst/>
          </a:prstGeom>
          <a:noFill/>
        </p:spPr>
      </p:pic>
      <p:pic>
        <p:nvPicPr>
          <p:cNvPr id="29928" name="Picture 232" descr="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8150" y="3738563"/>
            <a:ext cx="5072063" cy="2903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ChangeArrowheads="1"/>
          </p:cNvSpPr>
          <p:nvPr/>
        </p:nvSpPr>
        <p:spPr bwMode="auto">
          <a:xfrm>
            <a:off x="558800" y="317500"/>
            <a:ext cx="111950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Источники финансирования дефицита бюджета Мундыбашского городского поселения по статьям и видам источников финансирования бюджета Мундыбашского городского поселения на 2016 год</a:t>
            </a:r>
            <a:endParaRPr lang="ru-RU" sz="2000" b="1">
              <a:latin typeface="Times New Roman" pitchFamily="18" charset="0"/>
            </a:endParaRPr>
          </a:p>
          <a:p>
            <a:pPr eaLnBrk="0" hangingPunct="0"/>
            <a:endParaRPr lang="ru-RU" sz="2000" b="1">
              <a:latin typeface="Times New Roman" pitchFamily="18" charset="0"/>
            </a:endParaRPr>
          </a:p>
        </p:txBody>
      </p:sp>
      <p:graphicFrame>
        <p:nvGraphicFramePr>
          <p:cNvPr id="25741" name="Group 141"/>
          <p:cNvGraphicFramePr>
            <a:graphicFrameLocks noGrp="1"/>
          </p:cNvGraphicFramePr>
          <p:nvPr/>
        </p:nvGraphicFramePr>
        <p:xfrm>
          <a:off x="777875" y="1309688"/>
          <a:ext cx="10841038" cy="5233987"/>
        </p:xfrm>
        <a:graphic>
          <a:graphicData uri="http://schemas.openxmlformats.org/drawingml/2006/table">
            <a:tbl>
              <a:tblPr/>
              <a:tblGrid>
                <a:gridCol w="3698875"/>
                <a:gridCol w="5832475"/>
                <a:gridCol w="1309688"/>
              </a:tblGrid>
              <a:tr h="625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 бюджетной классификации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тыс. руб.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901 01020000 00 0000 000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Кредиты кредитных организаций в валюте Российской Федерации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901 01020000 00 0000 700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Получение кредитов от кредитных организаций в валюте Российской Федерации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9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901 01020000 13 0000 710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Получение кредитов от кредитных организаций бюджетами городских поселений в валюте Российской Федерации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901 01020000 00 0000 800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Погашение кредитов, предоставленных кредитными организациями в валюте Российской Федерации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9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901 01020000 13 0000 810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Погашение бюджетами городских поселений кредитов от кредитных организаций в валюте Российской Федерации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901 01050000 00 0000 000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Изменение остатков средств на счетах по учету средств бюджетов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60" name="Rectangle 137"/>
          <p:cNvSpPr>
            <a:spLocks noChangeArrowheads="1"/>
          </p:cNvSpPr>
          <p:nvPr/>
        </p:nvSpPr>
        <p:spPr bwMode="auto">
          <a:xfrm>
            <a:off x="-1609725" y="5313363"/>
            <a:ext cx="184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/>
            </a:r>
            <a:br>
              <a:rPr lang="ru-RU" sz="1200">
                <a:cs typeface="Times New Roman" pitchFamily="18" charset="0"/>
              </a:rPr>
            </a:b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1"/>
          <p:cNvSpPr txBox="1">
            <a:spLocks noChangeArrowheads="1"/>
          </p:cNvSpPr>
          <p:nvPr/>
        </p:nvSpPr>
        <p:spPr bwMode="auto">
          <a:xfrm>
            <a:off x="2192338" y="787400"/>
            <a:ext cx="6270625" cy="478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</a:rPr>
              <a:t>Ваши предложения и замечания </a:t>
            </a:r>
          </a:p>
          <a:p>
            <a:pPr algn="ctr"/>
            <a:r>
              <a:rPr lang="ru-RU" sz="3200" b="1">
                <a:latin typeface="Times New Roman" pitchFamily="18" charset="0"/>
              </a:rPr>
              <a:t>вы можете направить на </a:t>
            </a:r>
          </a:p>
          <a:p>
            <a:pPr algn="ctr"/>
            <a:r>
              <a:rPr lang="ru-RU" sz="3200" b="1">
                <a:latin typeface="Times New Roman" pitchFamily="18" charset="0"/>
              </a:rPr>
              <a:t>электронную почту</a:t>
            </a:r>
            <a:endParaRPr lang="en-US" sz="3200" b="1">
              <a:latin typeface="Times New Roman" pitchFamily="18" charset="0"/>
            </a:endParaRPr>
          </a:p>
          <a:p>
            <a:pPr algn="ctr"/>
            <a:endParaRPr lang="en-US" sz="3200" b="1">
              <a:latin typeface="Times New Roman" pitchFamily="18" charset="0"/>
            </a:endParaRPr>
          </a:p>
          <a:p>
            <a:pPr algn="ctr"/>
            <a:r>
              <a:rPr lang="ru-RU" sz="3200" b="1">
                <a:latin typeface="Times New Roman" pitchFamily="18" charset="0"/>
              </a:rPr>
              <a:t>mundybash-adm@mail.ru, </a:t>
            </a:r>
          </a:p>
          <a:p>
            <a:pPr algn="ctr"/>
            <a:r>
              <a:rPr lang="ru-RU" sz="3200" b="1">
                <a:latin typeface="Times New Roman" pitchFamily="18" charset="0"/>
              </a:rPr>
              <a:t>ekonom.otd.mundybash@mail.ru</a:t>
            </a:r>
          </a:p>
          <a:p>
            <a:pPr algn="ctr"/>
            <a:endParaRPr lang="ru-RU" sz="3200" b="1">
              <a:latin typeface="Times New Roman" pitchFamily="18" charset="0"/>
            </a:endParaRPr>
          </a:p>
          <a:p>
            <a:pPr algn="ctr"/>
            <a:endParaRPr lang="ru-RU" sz="4000" b="1">
              <a:latin typeface="Times New Roman" pitchFamily="18" charset="0"/>
            </a:endParaRPr>
          </a:p>
          <a:p>
            <a:pPr algn="ctr"/>
            <a:r>
              <a:rPr lang="ru-RU" sz="4400" b="1">
                <a:latin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Объект 2"/>
          <p:cNvSpPr>
            <a:spLocks noGrp="1"/>
          </p:cNvSpPr>
          <p:nvPr>
            <p:ph idx="4294967295"/>
          </p:nvPr>
        </p:nvSpPr>
        <p:spPr>
          <a:xfrm>
            <a:off x="0" y="225425"/>
            <a:ext cx="9629775" cy="1260475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2000" b="1">
                <a:latin typeface="Times New Roman" pitchFamily="18" charset="0"/>
              </a:rPr>
              <a:t>"Бюджет для граждан" – аналитический документ, который познакомит вас с основными положениями бюджета Мундыбашского городского поселения на 201</a:t>
            </a:r>
            <a:r>
              <a:rPr lang="en-US" sz="2000" b="1">
                <a:latin typeface="Times New Roman" pitchFamily="18" charset="0"/>
              </a:rPr>
              <a:t>6</a:t>
            </a:r>
            <a:r>
              <a:rPr lang="ru-RU" sz="2000" b="1">
                <a:latin typeface="Times New Roman" pitchFamily="18" charset="0"/>
              </a:rPr>
              <a:t> год. </a:t>
            </a:r>
          </a:p>
        </p:txBody>
      </p:sp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171450" y="1184275"/>
            <a:ext cx="13398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</a:rPr>
              <a:t>Мы постарались изложить информацию в понятной</a:t>
            </a:r>
          </a:p>
          <a:p>
            <a:r>
              <a:rPr lang="ru-RU" b="1">
                <a:latin typeface="Times New Roman" pitchFamily="18" charset="0"/>
              </a:rPr>
              <a:t>и доступной для широкого круга пользователей форме. </a:t>
            </a:r>
          </a:p>
        </p:txBody>
      </p:sp>
      <p:pic>
        <p:nvPicPr>
          <p:cNvPr id="15363" name="Picture 10" descr="часовня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8" y="2078038"/>
            <a:ext cx="290195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1" descr="река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00" y="4749800"/>
            <a:ext cx="2835275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2" descr="77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4175" y="4830763"/>
            <a:ext cx="396557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4" descr="рек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99413" y="2057400"/>
            <a:ext cx="3997325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5" descr="1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1213" y="2032000"/>
            <a:ext cx="4451350" cy="454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ъект 2"/>
          <p:cNvSpPr>
            <a:spLocks noGrp="1"/>
          </p:cNvSpPr>
          <p:nvPr>
            <p:ph idx="4294967295"/>
          </p:nvPr>
        </p:nvSpPr>
        <p:spPr>
          <a:xfrm>
            <a:off x="642938" y="990600"/>
            <a:ext cx="4470400" cy="1955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b="1" i="1">
                <a:latin typeface="Georgia" pitchFamily="18" charset="0"/>
              </a:rPr>
              <a:t>БЮДЖЕТ</a:t>
            </a:r>
            <a:r>
              <a:rPr lang="ru-RU" b="1"/>
              <a:t> </a:t>
            </a:r>
            <a:r>
              <a:rPr lang="ru-RU"/>
              <a:t>- форма образования и расходования денежных средств для решения задач и функций государства и местного самоуправления</a:t>
            </a:r>
            <a:r>
              <a:rPr lang="ru-RU">
                <a:solidFill>
                  <a:srgbClr val="699841"/>
                </a:solidFill>
              </a:rPr>
              <a:t> </a:t>
            </a:r>
          </a:p>
        </p:txBody>
      </p:sp>
      <p:pic>
        <p:nvPicPr>
          <p:cNvPr id="16386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3713" y="1389063"/>
            <a:ext cx="3773487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1135063" y="4651375"/>
            <a:ext cx="707707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Каждое публично-правовое образование имеет свой </a:t>
            </a:r>
            <a:r>
              <a:rPr lang="ru-RU" b="1">
                <a:latin typeface="Times New Roman" pitchFamily="18" charset="0"/>
              </a:rPr>
              <a:t>БЮДЖЕТ</a:t>
            </a:r>
            <a:r>
              <a:rPr lang="ru-RU">
                <a:latin typeface="Times New Roman" pitchFamily="18" charset="0"/>
              </a:rPr>
              <a:t>: </a:t>
            </a:r>
          </a:p>
          <a:p>
            <a:endParaRPr lang="ru-RU">
              <a:latin typeface="Times New Roman" pitchFamily="18" charset="0"/>
            </a:endParaRPr>
          </a:p>
          <a:p>
            <a:r>
              <a:rPr lang="ru-RU">
                <a:latin typeface="Times New Roman" pitchFamily="18" charset="0"/>
              </a:rPr>
              <a:t>1)Российская Федерация - федеральный бюджет,</a:t>
            </a:r>
          </a:p>
          <a:p>
            <a:r>
              <a:rPr lang="ru-RU">
                <a:latin typeface="Times New Roman" pitchFamily="18" charset="0"/>
              </a:rPr>
              <a:t>2) субъекты Российской Федерации – областной,</a:t>
            </a:r>
          </a:p>
          <a:p>
            <a:r>
              <a:rPr lang="ru-RU">
                <a:latin typeface="Times New Roman" pitchFamily="18" charset="0"/>
              </a:rPr>
              <a:t>краевой, республиканские бюджеты;</a:t>
            </a:r>
          </a:p>
          <a:p>
            <a:r>
              <a:rPr lang="ru-RU">
                <a:latin typeface="Times New Roman" pitchFamily="18" charset="0"/>
              </a:rPr>
              <a:t>3) муниципальные районы, городские округа,</a:t>
            </a:r>
          </a:p>
          <a:p>
            <a:r>
              <a:rPr lang="ru-RU">
                <a:latin typeface="Times New Roman" pitchFamily="18" charset="0"/>
              </a:rPr>
              <a:t>городские и сельские поселения – местные бюджеты. </a:t>
            </a:r>
          </a:p>
          <a:p>
            <a:endParaRPr lang="ru-RU">
              <a:latin typeface="Times New Roman" pitchFamily="18" charset="0"/>
            </a:endParaRP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1185863" y="425450"/>
            <a:ext cx="65801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Определение бюджета, виды бюджетов</a:t>
            </a:r>
            <a:r>
              <a:rPr lang="ru-RU" sz="2800" b="1" i="1">
                <a:solidFill>
                  <a:srgbClr val="699841"/>
                </a:solidFill>
                <a:latin typeface="Trebuchet MS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3"/>
          <p:cNvSpPr txBox="1">
            <a:spLocks noChangeArrowheads="1"/>
          </p:cNvSpPr>
          <p:nvPr/>
        </p:nvSpPr>
        <p:spPr bwMode="auto">
          <a:xfrm>
            <a:off x="1693863" y="195263"/>
            <a:ext cx="60436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Times New Roman" pitchFamily="18" charset="0"/>
              </a:rPr>
              <a:t>Основные параметры бюджета </a:t>
            </a:r>
          </a:p>
        </p:txBody>
      </p:sp>
      <p:pic>
        <p:nvPicPr>
          <p:cNvPr id="17410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3725" y="982663"/>
            <a:ext cx="3613150" cy="385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247650" y="1930400"/>
            <a:ext cx="26749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</a:rPr>
              <a:t>Поступающие в бюджет</a:t>
            </a:r>
          </a:p>
          <a:p>
            <a:r>
              <a:rPr lang="ru-RU" b="1">
                <a:latin typeface="Times New Roman" pitchFamily="18" charset="0"/>
              </a:rPr>
              <a:t>денежные средства или</a:t>
            </a:r>
          </a:p>
          <a:p>
            <a:r>
              <a:rPr lang="ru-RU" b="1">
                <a:latin typeface="Times New Roman" pitchFamily="18" charset="0"/>
              </a:rPr>
              <a:t>ДОХОДЫ БЮДЖЕТА </a:t>
            </a:r>
          </a:p>
        </p:txBody>
      </p:sp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6962775" y="1930400"/>
            <a:ext cx="38719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</a:rPr>
              <a:t>Выплачиваемые из бюджета</a:t>
            </a:r>
          </a:p>
          <a:p>
            <a:r>
              <a:rPr lang="ru-RU" b="1">
                <a:latin typeface="Times New Roman" pitchFamily="18" charset="0"/>
              </a:rPr>
              <a:t>денежные средства или</a:t>
            </a:r>
          </a:p>
          <a:p>
            <a:r>
              <a:rPr lang="ru-RU" b="1">
                <a:latin typeface="Times New Roman" pitchFamily="18" charset="0"/>
              </a:rPr>
              <a:t>РАСХОДЫ БЮДЖЕТА </a:t>
            </a:r>
          </a:p>
        </p:txBody>
      </p:sp>
      <p:sp>
        <p:nvSpPr>
          <p:cNvPr id="17413" name="TextBox 7"/>
          <p:cNvSpPr txBox="1">
            <a:spLocks noChangeArrowheads="1"/>
          </p:cNvSpPr>
          <p:nvPr/>
        </p:nvSpPr>
        <p:spPr bwMode="auto">
          <a:xfrm>
            <a:off x="1444625" y="5005388"/>
            <a:ext cx="7521575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РАСХОДЫ МЕНЬШЕ ДОХОДОВ - ИМЕЕМ ПРОФИЦИТ БЮДЖЕТА </a:t>
            </a:r>
          </a:p>
          <a:p>
            <a:endParaRPr lang="ru-RU">
              <a:latin typeface="Times New Roman" pitchFamily="18" charset="0"/>
            </a:endParaRPr>
          </a:p>
          <a:p>
            <a:r>
              <a:rPr lang="ru-RU">
                <a:latin typeface="Times New Roman" pitchFamily="18" charset="0"/>
              </a:rPr>
              <a:t>РАСХОДЫ БОЛЬШЕ ДОХОДОВ - ИМЕЕМ ДЕФИЦИТ БЮДЖЕТА </a:t>
            </a:r>
            <a:endParaRPr lang="ru-RU" b="1">
              <a:latin typeface="Times New Roman" pitchFamily="18" charset="0"/>
            </a:endParaRPr>
          </a:p>
          <a:p>
            <a:endParaRPr lang="ru-RU" b="1">
              <a:latin typeface="Times New Roman" pitchFamily="18" charset="0"/>
            </a:endParaRPr>
          </a:p>
          <a:p>
            <a:r>
              <a:rPr lang="ru-RU" b="1">
                <a:latin typeface="Times New Roman" pitchFamily="18" charset="0"/>
              </a:rPr>
              <a:t>ВАЖНО: ДЕФИЦИТ БЮДЖЕТА НЕ ДОЛЖЕН ПРЕВЫШАТЬ 10% </a:t>
            </a:r>
            <a:endParaRPr lang="ru-RU">
              <a:latin typeface="Times New Roman" pitchFamily="18" charset="0"/>
            </a:endParaRPr>
          </a:p>
          <a:p>
            <a:r>
              <a:rPr lang="ru-RU" b="1">
                <a:latin typeface="Times New Roman" pitchFamily="18" charset="0"/>
              </a:rPr>
              <a:t>СОБСТВЕННЫХ ДОХОДОВ МЕСТНОГО БЮДЖЕТА </a:t>
            </a:r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3"/>
          <p:cNvSpPr txBox="1">
            <a:spLocks noChangeArrowheads="1"/>
          </p:cNvSpPr>
          <p:nvPr/>
        </p:nvSpPr>
        <p:spPr bwMode="auto">
          <a:xfrm>
            <a:off x="703263" y="23813"/>
            <a:ext cx="80978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</a:rPr>
              <a:t>На чем основано составление проекта бюджета муниципального района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03263" y="1320800"/>
            <a:ext cx="8593137" cy="1135063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>
                <a:solidFill>
                  <a:schemeClr val="tx1"/>
                </a:solidFill>
                <a:latin typeface="Times New Roman" pitchFamily="18" charset="0"/>
              </a:rPr>
              <a:t>Составление проекта бюджета</a:t>
            </a:r>
            <a:endParaRPr lang="en-US" sz="2800">
              <a:solidFill>
                <a:schemeClr val="tx1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2800">
                <a:solidFill>
                  <a:schemeClr val="tx1"/>
                </a:solidFill>
                <a:latin typeface="Times New Roman" pitchFamily="18" charset="0"/>
              </a:rPr>
              <a:t>муниципального района основывается на:</a:t>
            </a:r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703263" y="2598738"/>
            <a:ext cx="2039937" cy="619125"/>
          </a:xfrm>
          <a:prstGeom prst="round2Same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1</a:t>
            </a:r>
            <a:endParaRPr lang="ru-RU" sz="3200" b="1" dirty="0"/>
          </a:p>
        </p:txBody>
      </p:sp>
      <p:sp>
        <p:nvSpPr>
          <p:cNvPr id="7" name="Прямоугольник с двумя скругленными соседними углами 6"/>
          <p:cNvSpPr/>
          <p:nvPr/>
        </p:nvSpPr>
        <p:spPr>
          <a:xfrm>
            <a:off x="2922588" y="2605088"/>
            <a:ext cx="2041525" cy="617537"/>
          </a:xfrm>
          <a:prstGeom prst="round2Same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2</a:t>
            </a:r>
            <a:endParaRPr lang="ru-RU" sz="3200" dirty="0"/>
          </a:p>
        </p:txBody>
      </p:sp>
      <p:sp>
        <p:nvSpPr>
          <p:cNvPr id="8" name="Прямоугольник с двумя скругленными соседними углами 7"/>
          <p:cNvSpPr/>
          <p:nvPr/>
        </p:nvSpPr>
        <p:spPr>
          <a:xfrm>
            <a:off x="5110163" y="2598738"/>
            <a:ext cx="2041525" cy="619125"/>
          </a:xfrm>
          <a:prstGeom prst="round2Same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3</a:t>
            </a:r>
            <a:endParaRPr lang="ru-RU" sz="3200" dirty="0"/>
          </a:p>
        </p:txBody>
      </p:sp>
      <p:sp>
        <p:nvSpPr>
          <p:cNvPr id="9" name="Прямоугольник с двумя скругленными соседними углами 8"/>
          <p:cNvSpPr/>
          <p:nvPr/>
        </p:nvSpPr>
        <p:spPr>
          <a:xfrm>
            <a:off x="7273925" y="2598738"/>
            <a:ext cx="2039938" cy="619125"/>
          </a:xfrm>
          <a:prstGeom prst="round2Same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4</a:t>
            </a:r>
            <a:endParaRPr lang="ru-RU" sz="32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03263" y="3424238"/>
            <a:ext cx="2039937" cy="31750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>
                <a:solidFill>
                  <a:srgbClr val="FFFFFF"/>
                </a:solidFill>
                <a:latin typeface="Times New Roman" pitchFamily="18" charset="0"/>
              </a:rPr>
              <a:t>Бюджетном послании Президента Российской Федерации;</a:t>
            </a:r>
          </a:p>
          <a:p>
            <a:pPr algn="ctr">
              <a:defRPr/>
            </a:pPr>
            <a:r>
              <a:rPr lang="ru-RU" sz="1600" b="1">
                <a:solidFill>
                  <a:srgbClr val="FFFFFF"/>
                </a:solidFill>
                <a:latin typeface="Times New Roman" pitchFamily="18" charset="0"/>
              </a:rPr>
              <a:t>Послание Губернатора Кемеровской области;</a:t>
            </a:r>
          </a:p>
          <a:p>
            <a:pPr algn="ctr">
              <a:defRPr/>
            </a:pPr>
            <a:r>
              <a:rPr lang="ru-RU" sz="1600" b="1">
                <a:solidFill>
                  <a:srgbClr val="FFFFFF"/>
                </a:solidFill>
                <a:latin typeface="Times New Roman" pitchFamily="18" charset="0"/>
              </a:rPr>
              <a:t>Выступление Главы района</a:t>
            </a:r>
            <a:endParaRPr lang="ru-RU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22588" y="3424238"/>
            <a:ext cx="2041525" cy="31750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>
                <a:solidFill>
                  <a:srgbClr val="FFFFFF"/>
                </a:solidFill>
                <a:latin typeface="Times New Roman" pitchFamily="18" charset="0"/>
              </a:rPr>
              <a:t>Прогнозе социально –экономического развития района</a:t>
            </a:r>
            <a:endParaRPr lang="ru-RU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72063" y="3424238"/>
            <a:ext cx="2039937" cy="31750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>
                <a:solidFill>
                  <a:srgbClr val="FFFFFF"/>
                </a:solidFill>
                <a:latin typeface="Times New Roman" pitchFamily="18" charset="0"/>
              </a:rPr>
              <a:t>Основных направлениях бюджетной и налоговой политике</a:t>
            </a:r>
            <a:endParaRPr lang="ru-RU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264400" y="3424238"/>
            <a:ext cx="2041525" cy="31750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>
                <a:solidFill>
                  <a:srgbClr val="FFFFFF"/>
                </a:solidFill>
                <a:latin typeface="Times New Roman" pitchFamily="18" charset="0"/>
              </a:rPr>
              <a:t>Муниципальных программах района</a:t>
            </a:r>
            <a:endParaRPr lang="ru-RU" sz="1600">
              <a:solidFill>
                <a:srgbClr val="FFFFFF"/>
              </a:solidFill>
              <a:latin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>
            <a:endCxn id="6" idx="3"/>
          </p:cNvCxnSpPr>
          <p:nvPr/>
        </p:nvCxnSpPr>
        <p:spPr>
          <a:xfrm>
            <a:off x="1722438" y="2455863"/>
            <a:ext cx="0" cy="142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925888" y="2455863"/>
            <a:ext cx="0" cy="142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endCxn id="8" idx="3"/>
          </p:cNvCxnSpPr>
          <p:nvPr/>
        </p:nvCxnSpPr>
        <p:spPr>
          <a:xfrm>
            <a:off x="6130925" y="2455863"/>
            <a:ext cx="0" cy="142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endCxn id="9" idx="3"/>
          </p:cNvCxnSpPr>
          <p:nvPr/>
        </p:nvCxnSpPr>
        <p:spPr>
          <a:xfrm>
            <a:off x="8294688" y="2455863"/>
            <a:ext cx="0" cy="142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H="1">
            <a:off x="3943350" y="3222625"/>
            <a:ext cx="0" cy="2079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H="1">
            <a:off x="1722438" y="3222625"/>
            <a:ext cx="0" cy="2079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H="1">
            <a:off x="6130925" y="3217863"/>
            <a:ext cx="0" cy="206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H="1">
            <a:off x="8324850" y="3236913"/>
            <a:ext cx="0" cy="2079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3"/>
          <p:cNvSpPr txBox="1">
            <a:spLocks noChangeArrowheads="1"/>
          </p:cNvSpPr>
          <p:nvPr/>
        </p:nvSpPr>
        <p:spPr bwMode="auto">
          <a:xfrm>
            <a:off x="0" y="479425"/>
            <a:ext cx="97980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</a:rPr>
              <a:t>Основные характеристики бюджета Мундыбашского</a:t>
            </a:r>
          </a:p>
          <a:p>
            <a:pPr algn="ctr"/>
            <a:r>
              <a:rPr lang="ru-RU" sz="2800" b="1">
                <a:latin typeface="Times New Roman" pitchFamily="18" charset="0"/>
              </a:rPr>
              <a:t> городского поселения  на 201</a:t>
            </a:r>
            <a:r>
              <a:rPr lang="en-US" sz="2800" b="1">
                <a:latin typeface="Times New Roman" pitchFamily="18" charset="0"/>
              </a:rPr>
              <a:t>6</a:t>
            </a:r>
            <a:r>
              <a:rPr lang="ru-RU" sz="2800" b="1">
                <a:latin typeface="Times New Roman" pitchFamily="18" charset="0"/>
              </a:rPr>
              <a:t> год</a:t>
            </a:r>
          </a:p>
        </p:txBody>
      </p:sp>
      <p:graphicFrame>
        <p:nvGraphicFramePr>
          <p:cNvPr id="19478" name="Group 22"/>
          <p:cNvGraphicFramePr>
            <a:graphicFrameLocks noGrp="1"/>
          </p:cNvGraphicFramePr>
          <p:nvPr/>
        </p:nvGraphicFramePr>
        <p:xfrm>
          <a:off x="1195388" y="1719263"/>
          <a:ext cx="9640887" cy="4246562"/>
        </p:xfrm>
        <a:graphic>
          <a:graphicData uri="http://schemas.openxmlformats.org/drawingml/2006/table">
            <a:tbl>
              <a:tblPr/>
              <a:tblGrid>
                <a:gridCol w="4972050"/>
                <a:gridCol w="4668837"/>
              </a:tblGrid>
              <a:tr h="1046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201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6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год</a:t>
                      </a:r>
                      <a:r>
                        <a:rPr kumimoji="0" lang="ru-RU" sz="4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 	</a:t>
                      </a:r>
                      <a:endParaRPr kumimoji="0" lang="ru-RU" sz="4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Доходы бюджета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24 211.4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FCC"/>
                    </a:solidFill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Расходы бюджета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24 311.4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0E8"/>
                    </a:solidFill>
                  </a:tcPr>
                </a:tc>
              </a:tr>
              <a:tr h="866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Дефицит (-),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профицит (+)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бюджета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-100.0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FCC"/>
                    </a:solidFill>
                  </a:tcPr>
                </a:tc>
              </a:tr>
            </a:tbl>
          </a:graphicData>
        </a:graphic>
      </p:graphicFrame>
      <p:sp>
        <p:nvSpPr>
          <p:cNvPr id="19475" name="TextBox 1"/>
          <p:cNvSpPr txBox="1">
            <a:spLocks noChangeArrowheads="1"/>
          </p:cNvSpPr>
          <p:nvPr/>
        </p:nvSpPr>
        <p:spPr bwMode="auto">
          <a:xfrm>
            <a:off x="9969500" y="1190625"/>
            <a:ext cx="1411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</a:rPr>
              <a:t>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3"/>
          <p:cNvSpPr txBox="1">
            <a:spLocks noChangeArrowheads="1"/>
          </p:cNvSpPr>
          <p:nvPr/>
        </p:nvSpPr>
        <p:spPr bwMode="auto">
          <a:xfrm>
            <a:off x="3805238" y="0"/>
            <a:ext cx="37988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>
                <a:latin typeface="Times New Roman" pitchFamily="18" charset="0"/>
              </a:rPr>
              <a:t>Доходы бюджета</a:t>
            </a:r>
            <a:r>
              <a:rPr lang="ru-RU" sz="3600" b="1">
                <a:solidFill>
                  <a:srgbClr val="C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187325" y="877888"/>
            <a:ext cx="8826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C00000"/>
                </a:solidFill>
                <a:latin typeface="Times New Roman" pitchFamily="18" charset="0"/>
              </a:rPr>
              <a:t>Доходы бюджета – </a:t>
            </a:r>
            <a:r>
              <a:rPr lang="ru-RU" b="1">
                <a:latin typeface="Times New Roman" pitchFamily="18" charset="0"/>
              </a:rPr>
              <a:t>это поступающие в бюджет денежные средства, за исключением</a:t>
            </a:r>
          </a:p>
          <a:p>
            <a:r>
              <a:rPr lang="ru-RU" b="1">
                <a:latin typeface="Times New Roman" pitchFamily="18" charset="0"/>
              </a:rPr>
              <a:t> средств, являющихся источниками финансирования дефицита бюджета.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09705" y="1731687"/>
            <a:ext cx="2667001" cy="781050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Доходы бюджета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188184" y="2943878"/>
            <a:ext cx="2667000" cy="781050"/>
          </a:xfrm>
          <a:prstGeom prst="roundRect">
            <a:avLst/>
          </a:prstGeom>
          <a:solidFill>
            <a:srgbClr val="FF9933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chemeClr val="tx1"/>
                </a:solidFill>
                <a:latin typeface="Times New Roman" pitchFamily="18" charset="0"/>
              </a:rPr>
              <a:t>Неналоговые доходы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413308" y="2928256"/>
            <a:ext cx="2667001" cy="781050"/>
          </a:xfrm>
          <a:prstGeom prst="roundRect">
            <a:avLst/>
          </a:prstGeom>
          <a:solidFill>
            <a:srgbClr val="FF9933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chemeClr val="tx1"/>
                </a:solidFill>
                <a:latin typeface="Times New Roman" pitchFamily="18" charset="0"/>
              </a:rPr>
              <a:t>Безвозмездные поступления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14731" y="2943878"/>
            <a:ext cx="2667000" cy="781050"/>
          </a:xfrm>
          <a:prstGeom prst="roundRect">
            <a:avLst/>
          </a:prstGeom>
          <a:solidFill>
            <a:srgbClr val="FF9933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01600" prst="convex"/>
            <a:bevelB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chemeClr val="tx1"/>
                </a:solidFill>
                <a:latin typeface="Times New Roman" pitchFamily="18" charset="0"/>
              </a:rPr>
              <a:t>Налоговые доходы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91317" y="4154555"/>
            <a:ext cx="2488758" cy="2564298"/>
          </a:xfrm>
          <a:prstGeom prst="rect">
            <a:avLst/>
          </a:prstGeom>
          <a:solidFill>
            <a:srgbClr val="FF9933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397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i="1">
              <a:solidFill>
                <a:schemeClr val="tx1"/>
              </a:solidFill>
              <a:latin typeface="Trebuchet MS" pitchFamily="34" charset="0"/>
            </a:endParaRPr>
          </a:p>
          <a:p>
            <a:pPr algn="ctr">
              <a:defRPr/>
            </a:pPr>
            <a:r>
              <a:rPr lang="ru-RU" sz="1400" i="1">
                <a:solidFill>
                  <a:schemeClr val="tx1"/>
                </a:solidFill>
                <a:latin typeface="Times New Roman" pitchFamily="18" charset="0"/>
              </a:rPr>
              <a:t>Поступления от уплаты налогов, установленных Налоговым кодексом Российской Федерации: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400" i="1">
                <a:solidFill>
                  <a:schemeClr val="tx1"/>
                </a:solidFill>
                <a:latin typeface="Times New Roman" pitchFamily="18" charset="0"/>
              </a:rPr>
              <a:t>Налог на доходы физических лиц;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400" i="1">
                <a:solidFill>
                  <a:schemeClr val="tx1"/>
                </a:solidFill>
                <a:latin typeface="Times New Roman" pitchFamily="18" charset="0"/>
              </a:rPr>
              <a:t>Налоги на совокупный доход;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400" i="1">
                <a:solidFill>
                  <a:schemeClr val="tx1"/>
                </a:solidFill>
                <a:latin typeface="Times New Roman" pitchFamily="18" charset="0"/>
              </a:rPr>
              <a:t>Государственная пошлина;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400" i="1">
                <a:solidFill>
                  <a:schemeClr val="tx1"/>
                </a:solidFill>
                <a:latin typeface="Times New Roman" pitchFamily="18" charset="0"/>
              </a:rPr>
              <a:t>Иные налоги.</a:t>
            </a:r>
          </a:p>
          <a:p>
            <a:pPr>
              <a:defRPr/>
            </a:pPr>
            <a:endParaRPr lang="ru-RU" sz="1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82718" y="4154555"/>
            <a:ext cx="2586328" cy="2544419"/>
          </a:xfrm>
          <a:prstGeom prst="rect">
            <a:avLst/>
          </a:prstGeom>
          <a:solidFill>
            <a:srgbClr val="FF9933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397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>
                <a:solidFill>
                  <a:schemeClr val="tx1"/>
                </a:solidFill>
                <a:latin typeface="Times New Roman" pitchFamily="18" charset="0"/>
              </a:rPr>
              <a:t>Поступление доходов от использования имущества: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400" i="1">
                <a:solidFill>
                  <a:schemeClr val="tx1"/>
                </a:solidFill>
                <a:latin typeface="Times New Roman" pitchFamily="18" charset="0"/>
              </a:rPr>
              <a:t>Платежи при пользовании природными ресурсами;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400" i="1">
                <a:solidFill>
                  <a:schemeClr val="tx1"/>
                </a:solidFill>
                <a:latin typeface="Times New Roman" pitchFamily="18" charset="0"/>
              </a:rPr>
              <a:t>Доходы от оказания платных услуг;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400" i="1">
                <a:solidFill>
                  <a:schemeClr val="tx1"/>
                </a:solidFill>
                <a:latin typeface="Times New Roman" pitchFamily="18" charset="0"/>
              </a:rPr>
              <a:t>Штрафы;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400" i="1">
                <a:solidFill>
                  <a:schemeClr val="tx1"/>
                </a:solidFill>
                <a:latin typeface="Times New Roman" pitchFamily="18" charset="0"/>
              </a:rPr>
              <a:t>Иные неналоговые платежи.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491205" y="4154554"/>
            <a:ext cx="2596931" cy="2628495"/>
          </a:xfrm>
          <a:prstGeom prst="rect">
            <a:avLst/>
          </a:prstGeom>
          <a:solidFill>
            <a:srgbClr val="FF9933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397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i="1">
              <a:solidFill>
                <a:schemeClr val="tx1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1400" i="1">
                <a:solidFill>
                  <a:schemeClr val="tx1"/>
                </a:solidFill>
                <a:latin typeface="Times New Roman" pitchFamily="18" charset="0"/>
              </a:rPr>
              <a:t>Поступления доходов в виде финансовой помощи полученной от бюджетов других уровней бюджетной системы РФ: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400" i="1">
                <a:solidFill>
                  <a:schemeClr val="tx1"/>
                </a:solidFill>
                <a:latin typeface="Times New Roman" pitchFamily="18" charset="0"/>
              </a:rPr>
              <a:t>Дотации;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400" i="1">
                <a:solidFill>
                  <a:schemeClr val="tx1"/>
                </a:solidFill>
                <a:latin typeface="Times New Roman" pitchFamily="18" charset="0"/>
              </a:rPr>
              <a:t>Субвенции;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400" i="1">
                <a:solidFill>
                  <a:schemeClr val="tx1"/>
                </a:solidFill>
                <a:latin typeface="Times New Roman" pitchFamily="18" charset="0"/>
              </a:rPr>
              <a:t>Субсидии;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400" i="1">
                <a:solidFill>
                  <a:schemeClr val="tx1"/>
                </a:solidFill>
                <a:latin typeface="Times New Roman" pitchFamily="18" charset="0"/>
              </a:rPr>
              <a:t>Иные межбюджетные трансферты;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400" i="1">
                <a:solidFill>
                  <a:schemeClr val="tx1"/>
                </a:solidFill>
                <a:latin typeface="Times New Roman" pitchFamily="18" charset="0"/>
              </a:rPr>
              <a:t>Прочие безвозмездные                                                                                                  поступления.</a:t>
            </a:r>
          </a:p>
          <a:p>
            <a:pPr>
              <a:defRPr/>
            </a:pPr>
            <a:r>
              <a:rPr lang="ru-RU" sz="1400" i="1">
                <a:solidFill>
                  <a:schemeClr val="tx1"/>
                </a:solidFill>
                <a:latin typeface="Times New Roman" pitchFamily="18" charset="0"/>
              </a:rPr>
              <a:t>.</a:t>
            </a:r>
          </a:p>
        </p:txBody>
      </p:sp>
      <p:cxnSp>
        <p:nvCxnSpPr>
          <p:cNvPr id="12" name="Прямая со стрелкой 11"/>
          <p:cNvCxnSpPr>
            <a:stCxn id="0" idx="2"/>
            <a:endCxn id="0" idx="0"/>
          </p:cNvCxnSpPr>
          <p:nvPr/>
        </p:nvCxnSpPr>
        <p:spPr>
          <a:xfrm>
            <a:off x="5516563" y="2498725"/>
            <a:ext cx="4762" cy="4445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247900" y="3724275"/>
            <a:ext cx="0" cy="450850"/>
          </a:xfrm>
          <a:prstGeom prst="straightConnector1">
            <a:avLst/>
          </a:prstGeom>
          <a:ln w="28575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548313" y="3724275"/>
            <a:ext cx="0" cy="450850"/>
          </a:xfrm>
          <a:prstGeom prst="straightConnector1">
            <a:avLst/>
          </a:prstGeom>
          <a:ln w="28575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8789988" y="3724275"/>
            <a:ext cx="0" cy="430213"/>
          </a:xfrm>
          <a:prstGeom prst="straightConnector1">
            <a:avLst/>
          </a:prstGeom>
          <a:ln w="28575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0" idx="1"/>
          </p:cNvCxnSpPr>
          <p:nvPr/>
        </p:nvCxnSpPr>
        <p:spPr>
          <a:xfrm flipH="1">
            <a:off x="2247900" y="2108200"/>
            <a:ext cx="19351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6854825" y="2108200"/>
            <a:ext cx="19351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247900" y="2108200"/>
            <a:ext cx="0" cy="8350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0" idx="0"/>
          </p:cNvCxnSpPr>
          <p:nvPr/>
        </p:nvCxnSpPr>
        <p:spPr>
          <a:xfrm>
            <a:off x="8789988" y="2108200"/>
            <a:ext cx="0" cy="8064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73063" y="33338"/>
            <a:ext cx="9334500" cy="854075"/>
          </a:xfrm>
        </p:spPr>
        <p:txBody>
          <a:bodyPr anchor="t"/>
          <a:lstStyle/>
          <a:p>
            <a:pPr eaLnBrk="1" hangingPunct="1">
              <a:defRPr/>
            </a:pPr>
            <a:r>
              <a:rPr lang="ru-RU" sz="3200">
                <a:solidFill>
                  <a:schemeClr val="tx1"/>
                </a:solidFill>
                <a:latin typeface="Times New Roman" pitchFamily="18" charset="0"/>
              </a:rPr>
              <a:t>Структура доходов бюджета Мундыбашского городского поселения  на 2016 год</a:t>
            </a:r>
          </a:p>
        </p:txBody>
      </p:sp>
      <p:sp>
        <p:nvSpPr>
          <p:cNvPr id="3" name="Овал 2"/>
          <p:cNvSpPr/>
          <p:nvPr/>
        </p:nvSpPr>
        <p:spPr>
          <a:xfrm rot="10800000">
            <a:off x="758582" y="2331331"/>
            <a:ext cx="6571760" cy="3355451"/>
          </a:xfrm>
          <a:prstGeom prst="ellipse">
            <a:avLst/>
          </a:prstGeom>
          <a:effectLst>
            <a:glow rad="431800">
              <a:schemeClr val="accent1">
                <a:alpha val="40000"/>
              </a:schemeClr>
            </a:glow>
            <a:outerShdw blurRad="50800" dist="50800" dir="5400000" sx="48000" sy="48000" algn="ctr" rotWithShape="0">
              <a:srgbClr val="000000">
                <a:alpha val="43137"/>
              </a:srgbClr>
            </a:outerShdw>
          </a:effectLst>
          <a:scene3d>
            <a:camera prst="orthographicFront">
              <a:rot lat="3600000" lon="0" rev="0"/>
            </a:camera>
            <a:lightRig rig="threePt" dir="t"/>
          </a:scene3d>
          <a:sp3d extrusionH="381000">
            <a:bevelT w="158750"/>
            <a:bevelB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 rot="10800000">
            <a:off x="2043056" y="3315619"/>
            <a:ext cx="5096786" cy="133250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431800">
              <a:schemeClr val="accent1">
                <a:alpha val="40000"/>
              </a:schemeClr>
            </a:glow>
            <a:outerShdw blurRad="50800" dist="50800" dir="5400000" sx="48000" sy="48000" algn="ctr" rotWithShape="0">
              <a:schemeClr val="bg1">
                <a:alpha val="43000"/>
              </a:schemeClr>
            </a:outerShdw>
          </a:effectLst>
          <a:scene3d>
            <a:camera prst="orthographicFront">
              <a:rot lat="1500000" lon="0" rev="0"/>
            </a:camera>
            <a:lightRig rig="threePt" dir="t"/>
          </a:scene3d>
          <a:sp3d extrusionH="381000">
            <a:bevelT w="158750"/>
            <a:bevelB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 rot="10800000">
            <a:off x="3828662" y="3407794"/>
            <a:ext cx="3458818" cy="97006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glow rad="431800">
              <a:schemeClr val="accent1">
                <a:alpha val="40000"/>
              </a:schemeClr>
            </a:glow>
            <a:outerShdw blurRad="50800" dist="50800" dir="5400000" sx="48000" sy="48000" algn="ctr" rotWithShape="0">
              <a:srgbClr val="000000">
                <a:alpha val="43137"/>
              </a:srgbClr>
            </a:outerShdw>
          </a:effectLst>
          <a:scene3d>
            <a:camera prst="orthographicFront">
              <a:rot lat="900000" lon="0" rev="21599994"/>
            </a:camera>
            <a:lightRig rig="threePt" dir="t"/>
          </a:scene3d>
          <a:sp3d extrusionH="381000">
            <a:bevelT w="158750"/>
            <a:bevelB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 rot="10800000">
            <a:off x="4948854" y="3376067"/>
            <a:ext cx="2192575" cy="669569"/>
          </a:xfrm>
          <a:prstGeom prst="ellipse">
            <a:avLst/>
          </a:prstGeom>
          <a:solidFill>
            <a:srgbClr val="FF33CC"/>
          </a:solidFill>
          <a:ln>
            <a:solidFill>
              <a:srgbClr val="FF33CC"/>
            </a:solidFill>
          </a:ln>
          <a:effectLst>
            <a:glow rad="431800">
              <a:schemeClr val="accent1">
                <a:alpha val="40000"/>
              </a:schemeClr>
            </a:glow>
            <a:outerShdw blurRad="50800" dist="50800" dir="5400000" sx="48000" sy="48000" algn="ctr" rotWithShape="0">
              <a:srgbClr val="000000">
                <a:alpha val="43137"/>
              </a:srgbClr>
            </a:outerShdw>
          </a:effectLst>
          <a:scene3d>
            <a:camera prst="orthographicFront">
              <a:rot lat="900000" lon="0" rev="21599994"/>
            </a:camera>
            <a:lightRig rig="threePt" dir="t"/>
          </a:scene3d>
          <a:sp3d extrusionH="381000">
            <a:bevelT w="158750"/>
            <a:bevelB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38225" y="1574800"/>
            <a:ext cx="1804988" cy="522288"/>
          </a:xfrm>
          <a:prstGeom prst="roundRect">
            <a:avLst/>
          </a:prstGeom>
          <a:solidFill>
            <a:srgbClr val="83B33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Доходы всего</a:t>
            </a:r>
          </a:p>
        </p:txBody>
      </p:sp>
      <p:cxnSp>
        <p:nvCxnSpPr>
          <p:cNvPr id="10" name="Прямая со стрелкой 9"/>
          <p:cNvCxnSpPr>
            <a:cxnSpLocks noChangeShapeType="1"/>
            <a:stCxn id="8" idx="2"/>
            <a:endCxn id="21518" idx="1"/>
          </p:cNvCxnSpPr>
          <p:nvPr/>
        </p:nvCxnSpPr>
        <p:spPr bwMode="auto">
          <a:xfrm flipH="1">
            <a:off x="946150" y="2109788"/>
            <a:ext cx="995363" cy="1884362"/>
          </a:xfrm>
          <a:prstGeom prst="straightConnector1">
            <a:avLst/>
          </a:prstGeom>
          <a:noFill/>
          <a:ln w="25400" cap="rnd" algn="ctr">
            <a:solidFill>
              <a:schemeClr val="accent2"/>
            </a:solidFill>
            <a:prstDash val="dash"/>
            <a:round/>
            <a:headEnd/>
            <a:tailEnd type="arrow" w="med" len="med"/>
          </a:ln>
          <a:effectLst>
            <a:outerShdw dist="254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13" name="Скругленный прямоугольник 12"/>
          <p:cNvSpPr/>
          <p:nvPr/>
        </p:nvSpPr>
        <p:spPr>
          <a:xfrm>
            <a:off x="3287713" y="1528763"/>
            <a:ext cx="1876425" cy="65087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Безвозмездные поступления</a:t>
            </a:r>
          </a:p>
        </p:txBody>
      </p:sp>
      <p:cxnSp>
        <p:nvCxnSpPr>
          <p:cNvPr id="15" name="Прямая со стрелкой 14"/>
          <p:cNvCxnSpPr>
            <a:stCxn id="13" idx="2"/>
          </p:cNvCxnSpPr>
          <p:nvPr/>
        </p:nvCxnSpPr>
        <p:spPr>
          <a:xfrm>
            <a:off x="4225925" y="2189163"/>
            <a:ext cx="155575" cy="1730375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2724150" y="5629275"/>
            <a:ext cx="2065338" cy="588963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>
                <a:solidFill>
                  <a:srgbClr val="FFFFFF"/>
                </a:solidFill>
              </a:rPr>
              <a:t>Налоговые доходы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499100" y="5148263"/>
            <a:ext cx="1939925" cy="588962"/>
          </a:xfrm>
          <a:prstGeom prst="roundRect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>
                <a:solidFill>
                  <a:srgbClr val="FFFFFF"/>
                </a:solidFill>
              </a:rPr>
              <a:t>Неналоговые доходы</a:t>
            </a:r>
          </a:p>
        </p:txBody>
      </p:sp>
      <p:cxnSp>
        <p:nvCxnSpPr>
          <p:cNvPr id="33" name="Прямая со стрелкой 32"/>
          <p:cNvCxnSpPr>
            <a:stCxn id="24" idx="0"/>
            <a:endCxn id="21519" idx="2"/>
          </p:cNvCxnSpPr>
          <p:nvPr/>
        </p:nvCxnSpPr>
        <p:spPr>
          <a:xfrm flipH="1" flipV="1">
            <a:off x="3044825" y="4071938"/>
            <a:ext cx="712788" cy="1544637"/>
          </a:xfrm>
          <a:prstGeom prst="straightConnector1">
            <a:avLst/>
          </a:prstGeom>
          <a:ln>
            <a:solidFill>
              <a:srgbClr val="0070C0"/>
            </a:solidFill>
            <a:prstDash val="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6469063" y="3678238"/>
            <a:ext cx="0" cy="1439862"/>
          </a:xfrm>
          <a:prstGeom prst="straightConnector1">
            <a:avLst/>
          </a:prstGeom>
          <a:ln>
            <a:solidFill>
              <a:srgbClr val="FF33CC"/>
            </a:solidFill>
            <a:prstDash val="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518" name="TextBox 45"/>
          <p:cNvSpPr txBox="1">
            <a:spLocks noChangeArrowheads="1"/>
          </p:cNvSpPr>
          <p:nvPr/>
        </p:nvSpPr>
        <p:spPr bwMode="auto">
          <a:xfrm>
            <a:off x="946150" y="3643313"/>
            <a:ext cx="1425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24 211,4</a:t>
            </a:r>
          </a:p>
          <a:p>
            <a:endParaRPr lang="ru-RU" sz="2000" b="1"/>
          </a:p>
        </p:txBody>
      </p:sp>
      <p:sp>
        <p:nvSpPr>
          <p:cNvPr id="21519" name="TextBox 48"/>
          <p:cNvSpPr txBox="1">
            <a:spLocks noChangeArrowheads="1"/>
          </p:cNvSpPr>
          <p:nvPr/>
        </p:nvSpPr>
        <p:spPr bwMode="auto">
          <a:xfrm>
            <a:off x="2327275" y="3675063"/>
            <a:ext cx="1435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6 947,1</a:t>
            </a:r>
          </a:p>
        </p:txBody>
      </p:sp>
      <p:sp>
        <p:nvSpPr>
          <p:cNvPr id="21520" name="TextBox 49"/>
          <p:cNvSpPr txBox="1">
            <a:spLocks noChangeArrowheads="1"/>
          </p:cNvSpPr>
          <p:nvPr/>
        </p:nvSpPr>
        <p:spPr bwMode="auto">
          <a:xfrm>
            <a:off x="5924550" y="2944813"/>
            <a:ext cx="9604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468,0</a:t>
            </a:r>
          </a:p>
          <a:p>
            <a:endParaRPr lang="ru-RU" sz="2000" b="1"/>
          </a:p>
          <a:p>
            <a:endParaRPr lang="ru-RU" sz="2000" b="1"/>
          </a:p>
        </p:txBody>
      </p:sp>
      <p:sp>
        <p:nvSpPr>
          <p:cNvPr id="21521" name="TextBox 53"/>
          <p:cNvSpPr txBox="1">
            <a:spLocks noChangeArrowheads="1"/>
          </p:cNvSpPr>
          <p:nvPr/>
        </p:nvSpPr>
        <p:spPr bwMode="auto">
          <a:xfrm>
            <a:off x="7596188" y="4667250"/>
            <a:ext cx="1943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i="1">
                <a:latin typeface="Trebuchet MS" pitchFamily="34" charset="0"/>
              </a:rPr>
              <a:t>тыс. руб.</a:t>
            </a:r>
          </a:p>
        </p:txBody>
      </p:sp>
      <p:cxnSp>
        <p:nvCxnSpPr>
          <p:cNvPr id="57" name="Прямая со стрелкой 56"/>
          <p:cNvCxnSpPr/>
          <p:nvPr/>
        </p:nvCxnSpPr>
        <p:spPr>
          <a:xfrm>
            <a:off x="4344988" y="102393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3835400" y="3902075"/>
            <a:ext cx="1463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/>
              <a:t>16  796,3</a:t>
            </a:r>
          </a:p>
          <a:p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Прямая со стрелкой 56"/>
          <p:cNvCxnSpPr/>
          <p:nvPr/>
        </p:nvCxnSpPr>
        <p:spPr>
          <a:xfrm>
            <a:off x="4344988" y="102393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755" name="Group 227"/>
          <p:cNvGraphicFramePr>
            <a:graphicFrameLocks noGrp="1"/>
          </p:cNvGraphicFramePr>
          <p:nvPr/>
        </p:nvGraphicFramePr>
        <p:xfrm>
          <a:off x="6005513" y="-5538788"/>
          <a:ext cx="182562" cy="17937163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Поступление доходов в Бюджет Мундыбашского городского поселения на 2016г.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768" name="Group 240"/>
          <p:cNvGraphicFramePr>
            <a:graphicFrameLocks noGrp="1"/>
          </p:cNvGraphicFramePr>
          <p:nvPr/>
        </p:nvGraphicFramePr>
        <p:xfrm>
          <a:off x="6005513" y="-5538788"/>
          <a:ext cx="182562" cy="17937163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Поступление доходов в Бюджет Мундыбашского городского поселения на 2016г.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782" name="Rectangle 254"/>
          <p:cNvSpPr>
            <a:spLocks noChangeArrowheads="1"/>
          </p:cNvSpPr>
          <p:nvPr/>
        </p:nvSpPr>
        <p:spPr bwMode="auto">
          <a:xfrm>
            <a:off x="889000" y="0"/>
            <a:ext cx="1094105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</a:rPr>
              <a:t>Поступление доходов в Бюджет Мундыбашского</a:t>
            </a:r>
            <a:endParaRPr lang="en-US" sz="2400" b="1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</a:rPr>
              <a:t> городского поселения на 2016г.	</a:t>
            </a:r>
            <a:r>
              <a:rPr lang="ru-RU" sz="1600" b="1">
                <a:latin typeface="Times New Roman" pitchFamily="18" charset="0"/>
              </a:rPr>
              <a:t>(тыс.руб.)</a:t>
            </a:r>
          </a:p>
          <a:p>
            <a:pPr>
              <a:spcBef>
                <a:spcPct val="50000"/>
              </a:spcBef>
            </a:pPr>
            <a:r>
              <a:rPr lang="ru-RU"/>
              <a:t>	</a:t>
            </a:r>
          </a:p>
        </p:txBody>
      </p:sp>
      <p:graphicFrame>
        <p:nvGraphicFramePr>
          <p:cNvPr id="22960" name="Group 432"/>
          <p:cNvGraphicFramePr>
            <a:graphicFrameLocks noGrp="1"/>
          </p:cNvGraphicFramePr>
          <p:nvPr/>
        </p:nvGraphicFramePr>
        <p:xfrm>
          <a:off x="228600" y="931863"/>
          <a:ext cx="7723188" cy="5848350"/>
        </p:xfrm>
        <a:graphic>
          <a:graphicData uri="http://schemas.openxmlformats.org/drawingml/2006/table">
            <a:tbl>
              <a:tblPr/>
              <a:tblGrid>
                <a:gridCol w="4303713"/>
                <a:gridCol w="3419475"/>
              </a:tblGrid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физич.лиц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5 040,0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от уплаты акцизов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1 307,1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542,0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Дох.от использования имущества, находящ.в гос.и мун.собственности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396,0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Штрафы,санкции,возмещение ущерба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9 808,50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237,80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6700,0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: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24 211,4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2949" name="Picture 421" descr="доход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9588" y="400050"/>
            <a:ext cx="3508375" cy="3084513"/>
          </a:xfrm>
          <a:prstGeom prst="rect">
            <a:avLst/>
          </a:prstGeom>
          <a:noFill/>
        </p:spPr>
      </p:pic>
      <p:pic>
        <p:nvPicPr>
          <p:cNvPr id="22950" name="Picture 422" descr="3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1488" y="3657600"/>
            <a:ext cx="3568700" cy="299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4847</TotalTime>
  <Words>877</Words>
  <Application>Microsoft Office PowerPoint</Application>
  <PresentationFormat>Произвольный</PresentationFormat>
  <Paragraphs>240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Garamond</vt:lpstr>
      <vt:lpstr>Wingdings</vt:lpstr>
      <vt:lpstr>Calibri</vt:lpstr>
      <vt:lpstr>Times New Roman</vt:lpstr>
      <vt:lpstr>Georgia</vt:lpstr>
      <vt:lpstr>Trebuchet MS</vt:lpstr>
      <vt:lpstr>Courier New</vt:lpstr>
      <vt:lpstr>Течение</vt:lpstr>
      <vt:lpstr>Течение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Структура доходов бюджета Мундыбашского городского поселения  на 2016 год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59Miheev</dc:creator>
  <cp:lastModifiedBy>user</cp:lastModifiedBy>
  <cp:revision>429</cp:revision>
  <dcterms:created xsi:type="dcterms:W3CDTF">2014-07-02T07:55:00Z</dcterms:created>
  <dcterms:modified xsi:type="dcterms:W3CDTF">2016-01-29T08:14:12Z</dcterms:modified>
</cp:coreProperties>
</file>