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17"/>
  </p:notesMasterIdLst>
  <p:sldIdLst>
    <p:sldId id="257" r:id="rId2"/>
    <p:sldId id="339" r:id="rId3"/>
    <p:sldId id="342" r:id="rId4"/>
    <p:sldId id="344" r:id="rId5"/>
    <p:sldId id="346" r:id="rId6"/>
    <p:sldId id="348" r:id="rId7"/>
    <p:sldId id="350" r:id="rId8"/>
    <p:sldId id="352" r:id="rId9"/>
    <p:sldId id="354" r:id="rId10"/>
    <p:sldId id="356" r:id="rId11"/>
    <p:sldId id="358" r:id="rId12"/>
    <p:sldId id="360" r:id="rId13"/>
    <p:sldId id="362" r:id="rId14"/>
    <p:sldId id="364" r:id="rId15"/>
    <p:sldId id="33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C5B48724-9E9C-424A-A5A9-E4FF44650E92}" type="presOf" srcId="{FEA73179-04A7-4795-AF97-EAF1F3F2AA68}" destId="{4B955819-9EB5-4C61-BE5E-7CE7027DF3F0}" srcOrd="0" destOrd="0" presId="urn:microsoft.com/office/officeart/2005/8/layout/equation1"/>
    <dgm:cxn modelId="{8A56AF73-A0A8-41F1-BCB6-D26B23160F5E}" type="presOf" srcId="{6CD1DB72-7F8F-4E2A-A00A-E83DF7CE947F}" destId="{22696057-B287-4EFB-96CD-3F248CB196C8}" srcOrd="0" destOrd="0" presId="urn:microsoft.com/office/officeart/2005/8/layout/equation1"/>
    <dgm:cxn modelId="{E17B1C36-2357-4A1E-BDA4-D165D26ED647}" type="presOf" srcId="{4E7CB679-5A70-4D19-B9FE-B35165ACC3D3}" destId="{32775538-2AC3-4373-B014-5A44732CBC7F}" srcOrd="0" destOrd="0" presId="urn:microsoft.com/office/officeart/2005/8/layout/equation1"/>
    <dgm:cxn modelId="{6284489C-68EE-4147-9722-E20476D0E88C}" type="presOf" srcId="{65EBFEF0-9C89-4A4C-BA89-C4D7B4B700F7}" destId="{7FAC88BC-C8FF-402F-AB2A-11AC4BBF48B7}" srcOrd="0" destOrd="0" presId="urn:microsoft.com/office/officeart/2005/8/layout/equation1"/>
    <dgm:cxn modelId="{494FE15B-C645-4D61-A836-32B6A47A06DB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111743C6-C92A-4C07-A194-B5BF7F53E081}" type="presOf" srcId="{D36948F7-83BC-4220-85A0-DE21D57BD41D}" destId="{1816D16A-814C-4C22-A6CC-12105B3989BB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70B56A2D-0976-45D2-98B8-F209CCB1D575}" type="presParOf" srcId="{22696057-B287-4EFB-96CD-3F248CB196C8}" destId="{7FAC88BC-C8FF-402F-AB2A-11AC4BBF48B7}" srcOrd="0" destOrd="0" presId="urn:microsoft.com/office/officeart/2005/8/layout/equation1"/>
    <dgm:cxn modelId="{32B16590-3B93-4B3B-9E17-53417493F398}" type="presParOf" srcId="{22696057-B287-4EFB-96CD-3F248CB196C8}" destId="{2E3F7D03-16FC-4BE4-943C-EE4202A7666A}" srcOrd="1" destOrd="0" presId="urn:microsoft.com/office/officeart/2005/8/layout/equation1"/>
    <dgm:cxn modelId="{9A1A4D8F-9613-4CCC-B31C-89C4D7F596D8}" type="presParOf" srcId="{22696057-B287-4EFB-96CD-3F248CB196C8}" destId="{1816D16A-814C-4C22-A6CC-12105B3989BB}" srcOrd="2" destOrd="0" presId="urn:microsoft.com/office/officeart/2005/8/layout/equation1"/>
    <dgm:cxn modelId="{CF6FDD67-2A5B-4ABE-90EF-3A1AE85312B8}" type="presParOf" srcId="{22696057-B287-4EFB-96CD-3F248CB196C8}" destId="{5A3AD51A-CA0C-4D60-85EB-AFC0F3AEFCE4}" srcOrd="3" destOrd="0" presId="urn:microsoft.com/office/officeart/2005/8/layout/equation1"/>
    <dgm:cxn modelId="{44D50435-EC06-4834-A620-615E8E189068}" type="presParOf" srcId="{22696057-B287-4EFB-96CD-3F248CB196C8}" destId="{32775538-2AC3-4373-B014-5A44732CBC7F}" srcOrd="4" destOrd="0" presId="urn:microsoft.com/office/officeart/2005/8/layout/equation1"/>
    <dgm:cxn modelId="{E0F029E1-2513-4942-B416-A88AF9B354B6}" type="presParOf" srcId="{22696057-B287-4EFB-96CD-3F248CB196C8}" destId="{EDA2439C-BAC0-499A-8F57-8D66EBFA7D82}" srcOrd="5" destOrd="0" presId="urn:microsoft.com/office/officeart/2005/8/layout/equation1"/>
    <dgm:cxn modelId="{4F775A65-7961-466B-902B-3909D611AC12}" type="presParOf" srcId="{22696057-B287-4EFB-96CD-3F248CB196C8}" destId="{4B955819-9EB5-4C61-BE5E-7CE7027DF3F0}" srcOrd="6" destOrd="0" presId="urn:microsoft.com/office/officeart/2005/8/layout/equation1"/>
    <dgm:cxn modelId="{2328E82D-B31C-49B9-B110-DE9EC70670BF}" type="presParOf" srcId="{22696057-B287-4EFB-96CD-3F248CB196C8}" destId="{EE572389-320D-4E27-B728-8E274B326BA1}" srcOrd="7" destOrd="0" presId="urn:microsoft.com/office/officeart/2005/8/layout/equation1"/>
    <dgm:cxn modelId="{85466EEE-23A3-4555-8D39-009DE2DEA594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07" y="335683"/>
          <a:ext cx="1733696" cy="900268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201" y="467524"/>
        <a:ext cx="1225908" cy="636586"/>
      </dsp:txXfrm>
    </dsp:sp>
    <dsp:sp modelId="{1816D16A-814C-4C22-A6CC-12105B3989BB}">
      <dsp:nvSpPr>
        <dsp:cNvPr id="0" name=""/>
        <dsp:cNvSpPr/>
      </dsp:nvSpPr>
      <dsp:spPr>
        <a:xfrm>
          <a:off x="1860324" y="428316"/>
          <a:ext cx="651554" cy="651554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946687" y="677470"/>
        <a:ext cx="478828" cy="153246"/>
      </dsp:txXfrm>
    </dsp:sp>
    <dsp:sp modelId="{32775538-2AC3-4373-B014-5A44732CBC7F}">
      <dsp:nvSpPr>
        <dsp:cNvPr id="0" name=""/>
        <dsp:cNvSpPr/>
      </dsp:nvSpPr>
      <dsp:spPr>
        <a:xfrm>
          <a:off x="2568993" y="348613"/>
          <a:ext cx="1667675" cy="874408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3218" y="476667"/>
        <a:ext cx="1179225" cy="618300"/>
      </dsp:txXfrm>
    </dsp:sp>
    <dsp:sp modelId="{4B955819-9EB5-4C61-BE5E-7CE7027DF3F0}">
      <dsp:nvSpPr>
        <dsp:cNvPr id="0" name=""/>
        <dsp:cNvSpPr/>
      </dsp:nvSpPr>
      <dsp:spPr>
        <a:xfrm>
          <a:off x="4327886" y="460040"/>
          <a:ext cx="651554" cy="651554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414249" y="594260"/>
        <a:ext cx="478828" cy="383114"/>
      </dsp:txXfrm>
    </dsp:sp>
    <dsp:sp modelId="{A84245DF-C8CC-47D2-83AC-15EF153255E0}">
      <dsp:nvSpPr>
        <dsp:cNvPr id="0" name=""/>
        <dsp:cNvSpPr/>
      </dsp:nvSpPr>
      <dsp:spPr>
        <a:xfrm>
          <a:off x="5070658" y="300073"/>
          <a:ext cx="1714643" cy="971489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321762" y="442344"/>
        <a:ext cx="1212435" cy="68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AE953-616E-4606-AD8E-2159C9885414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D1EA2-C0FE-424B-B04C-77F2ECB62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1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2687C29F-4D0A-44C2-AC48-CCF3E0188053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algn="r">
                <a:defRPr/>
              </a:pPr>
              <a:t>8</a:t>
            </a:fld>
            <a:endParaRPr lang="ru-RU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>
              <a:defRPr/>
            </a:pPr>
            <a:fld id="{BD5C9807-A357-4844-BE7C-54FAD5E2D447}" type="slidenum">
              <a:rPr lang="ru-RU">
                <a:solidFill>
                  <a:schemeClr val="tx1"/>
                </a:solidFill>
                <a:latin typeface="+mn-lt"/>
                <a:cs typeface="+mn-cs"/>
              </a:rPr>
              <a:pPr algn="r">
                <a:defRPr/>
              </a:pPr>
              <a:t>11</a:t>
            </a:fld>
            <a:endParaRPr lang="ru-RU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66" tIns="45835" rIns="91666" bIns="45835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666" tIns="45835" rIns="91666" bIns="45835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05C6921-C24B-4916-BEFD-F9AFB11A337F}" type="slidenum">
              <a:rPr lang="ru-RU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CE167-211E-4C3A-91A8-D52DC615E6C0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61A03-CE7D-47FC-B026-4692715CADE9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D91B0-699F-4792-850F-5699465C5BEB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66A74-4691-4159-BAE8-3E12DE862EDA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5B0E4-68BF-4703-95F4-76302881E65D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C22DF-A341-44E9-8DD1-AD78F1360419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CEC40-0788-49EA-9EED-14C1D445B1FC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DB0D4-9990-4E2A-8C4A-2B277C96AF6A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548954-283F-41B9-80FC-356E8DED1855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1589F-4832-4612-A7C0-666205AE245F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0EBF5-C745-4865-BBBE-77179AAACB00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2D9BF-652C-461A-A5FF-4A2F479A8DBB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A283B-7F44-47FF-8C30-CA563D31169D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A2421-526B-4241-8932-F77273643815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C4BD33-A459-4B20-9B5C-48648F472CBC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9F48B-85E5-4644-B6DA-7803B3581CEA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5FBA0-1FE1-4562-9890-6B6486A16F2A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77FD2-ACD7-4EC6-926A-4841AF0302FA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0190DC-4C92-44C9-ADFF-54AACB8E339E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6DB22-FBA4-4385-B27B-4FFCB6CAF918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EE623-0F3A-4557-87C0-0D1E89A6A87D}" type="datetimeFigureOut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30.11.2017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3684B-CC2C-4B4A-A49D-3AFB9E74F0B7}" type="slidenum">
              <a:rPr lang="ru-RU" alt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C8FBF-8D93-4F17-B4E7-06D5F7EA8F11}" type="datetimeFigureOut">
              <a:rPr lang="ru-RU" altLang="ru-RU" sz="12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30.11.2017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96E356-64FD-4B0C-85F9-A79890AB8DCF}" type="slidenum">
              <a:rPr lang="ru-RU" altLang="ru-RU" sz="12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://mundybash.my1.ru/reshenija_doc/resh_2016/reshenie_17-3_proekt_bjudzheta.doc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hyperlink" Target="consultantplus://offline/ref=E2E2D52A236F0C0AF935F6F2FA120D03B3934DD5BC52C9F679611B9B4D4F362E27E8F846384441oBmE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11188" y="5445125"/>
            <a:ext cx="7848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8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88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 eaLnBrk="1" hangingPunct="1">
              <a:defRPr/>
            </a:pPr>
            <a:endParaRPr lang="ru-RU" alt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3076" name="Picture 4" descr="баннер бюдж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2"/>
            <a:ext cx="8664575" cy="597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6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86" name="Rectangle 726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44623"/>
            <a:ext cx="8229600" cy="720551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ru-RU" sz="1800" dirty="0" smtClean="0">
                <a:latin typeface="Times New Roman" pitchFamily="18" charset="0"/>
              </a:rPr>
              <a:t>План по доходам бюджета «</a:t>
            </a:r>
            <a:r>
              <a:rPr lang="ru-RU" sz="1800" dirty="0" err="1" smtClean="0">
                <a:latin typeface="Times New Roman" pitchFamily="18" charset="0"/>
              </a:rPr>
              <a:t>Мундыбашского</a:t>
            </a:r>
            <a:r>
              <a:rPr lang="ru-RU" sz="1800" dirty="0" smtClean="0">
                <a:latin typeface="Times New Roman" pitchFamily="18" charset="0"/>
              </a:rPr>
              <a:t> городского поселения»</a:t>
            </a:r>
            <a:r>
              <a:rPr lang="en-US" sz="1800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на 2017-2019гг.</a:t>
            </a:r>
          </a:p>
        </p:txBody>
      </p:sp>
      <p:pic>
        <p:nvPicPr>
          <p:cNvPr id="12291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20859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8" descr="4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933825"/>
            <a:ext cx="2122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517" name="Group 6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355505"/>
              </p:ext>
            </p:extLst>
          </p:nvPr>
        </p:nvGraphicFramePr>
        <p:xfrm>
          <a:off x="323850" y="836710"/>
          <a:ext cx="6192838" cy="5361707"/>
        </p:xfrm>
        <a:graphic>
          <a:graphicData uri="http://schemas.openxmlformats.org/drawingml/2006/table">
            <a:tbl>
              <a:tblPr/>
              <a:tblGrid>
                <a:gridCol w="2466975"/>
                <a:gridCol w="1241425"/>
                <a:gridCol w="1243013"/>
                <a:gridCol w="1241425"/>
              </a:tblGrid>
              <a:tr h="2549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3 510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 лиц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5 068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5 181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5 292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Аренда имущества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3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5 961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6 115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6 269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(областная)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214,9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(Местная)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10 612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10 766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10 766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0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2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1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БЕЗВОЗМЕЗДНЫХ ПОСТУПЛЕНИЙ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17 873,7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14 119,8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14 119,8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23 834,7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20 234,8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20 388,8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0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32" descr="55028d8a575cb14262306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49" y="3908312"/>
            <a:ext cx="2122489" cy="19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7" descr="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1" y="1340768"/>
            <a:ext cx="2122487" cy="224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8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730" y="339933"/>
            <a:ext cx="6429420" cy="5105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cs typeface="Times New Roman" pitchFamily="18" charset="0"/>
              </a:rPr>
              <a:t>Расходы бюджета по основным функциям государства</a:t>
            </a:r>
          </a:p>
        </p:txBody>
      </p:sp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1" y="207645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9" y="3175448"/>
            <a:ext cx="5000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2" y="3840627"/>
            <a:ext cx="5000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8" y="4581942"/>
            <a:ext cx="500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9" y="5138737"/>
            <a:ext cx="500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805264"/>
            <a:ext cx="5000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476375" y="1125538"/>
            <a:ext cx="6521450" cy="660400"/>
          </a:xfrm>
          <a:prstGeom prst="rect">
            <a:avLst/>
          </a:prstGeom>
          <a:ln w="190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800" b="1">
                <a:solidFill>
                  <a:schemeClr val="tx1"/>
                </a:solidFill>
                <a:cs typeface="Times New Roman" pitchFamily="18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1562" y="2071688"/>
            <a:ext cx="342842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3300"/>
                </a:solidFill>
                <a:cs typeface="+mn-cs"/>
              </a:rPr>
              <a:t>Общегосударственные вопросы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9499" y="2642179"/>
            <a:ext cx="345700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3300"/>
                </a:solidFill>
                <a:cs typeface="+mn-cs"/>
              </a:rPr>
              <a:t>Первичный воинский учет</a:t>
            </a:r>
            <a:endParaRPr lang="ru-RU" sz="1400" dirty="0">
              <a:solidFill>
                <a:srgbClr val="003300"/>
              </a:solidFill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1562" y="3205154"/>
            <a:ext cx="3428427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rgbClr val="003300"/>
                </a:solidFill>
                <a:cs typeface="+mn-cs"/>
              </a:rPr>
              <a:t>Пожарная безопасность, гражданская оборона, предупреждение чрезвычайных ситуаций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93786" y="3883427"/>
            <a:ext cx="338397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3300"/>
                </a:solidFill>
                <a:cs typeface="+mn-cs"/>
              </a:rPr>
              <a:t>Национальная экономика</a:t>
            </a:r>
          </a:p>
        </p:txBody>
      </p:sp>
      <p:sp>
        <p:nvSpPr>
          <p:cNvPr id="13335" name="TextBox 64"/>
          <p:cNvSpPr txBox="1">
            <a:spLocks noChangeArrowheads="1"/>
          </p:cNvSpPr>
          <p:nvPr/>
        </p:nvSpPr>
        <p:spPr bwMode="auto">
          <a:xfrm>
            <a:off x="1116016" y="4614532"/>
            <a:ext cx="3383976" cy="338554"/>
          </a:xfrm>
          <a:prstGeom prst="rect">
            <a:avLst/>
          </a:prstGeom>
          <a:solidFill>
            <a:srgbClr val="FADA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>
                <a:solidFill>
                  <a:srgbClr val="003300"/>
                </a:solidFill>
              </a:rPr>
              <a:t>Жилищно-коммунальное хозяйство</a:t>
            </a:r>
          </a:p>
        </p:txBody>
      </p:sp>
      <p:sp>
        <p:nvSpPr>
          <p:cNvPr id="13338" name="TextBox 69"/>
          <p:cNvSpPr txBox="1">
            <a:spLocks noChangeArrowheads="1"/>
          </p:cNvSpPr>
          <p:nvPr/>
        </p:nvSpPr>
        <p:spPr bwMode="auto">
          <a:xfrm>
            <a:off x="1116013" y="5210383"/>
            <a:ext cx="3383979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rgbClr val="003300"/>
                </a:solidFill>
              </a:rPr>
              <a:t>Культура, библиотеки</a:t>
            </a:r>
            <a:endParaRPr lang="ru-RU" sz="1600" dirty="0">
              <a:solidFill>
                <a:srgbClr val="0033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16013" y="5902101"/>
            <a:ext cx="338397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Физическая культура и спорт</a:t>
            </a:r>
          </a:p>
        </p:txBody>
      </p:sp>
      <p:pic>
        <p:nvPicPr>
          <p:cNvPr id="84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1214446" cy="104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346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2" y="2622273"/>
            <a:ext cx="500063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0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6477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altLang="ru-RU" sz="2000" dirty="0" smtClean="0">
                <a:latin typeface="Times New Roman" pitchFamily="18" charset="0"/>
              </a:rPr>
              <a:t>Расходы </a:t>
            </a:r>
            <a:r>
              <a:rPr lang="ru-RU" altLang="ru-RU" sz="2000" dirty="0" err="1" smtClean="0">
                <a:latin typeface="Times New Roman" pitchFamily="18" charset="0"/>
              </a:rPr>
              <a:t>Мундыбашского</a:t>
            </a:r>
            <a:r>
              <a:rPr lang="ru-RU" altLang="ru-RU" sz="2000" dirty="0" smtClean="0">
                <a:latin typeface="Times New Roman" pitchFamily="18" charset="0"/>
              </a:rPr>
              <a:t> городского поселения:</a:t>
            </a:r>
          </a:p>
        </p:txBody>
      </p:sp>
      <p:sp>
        <p:nvSpPr>
          <p:cNvPr id="58684" name="Line 316"/>
          <p:cNvSpPr>
            <a:spLocks noChangeShapeType="1"/>
          </p:cNvSpPr>
          <p:nvPr/>
        </p:nvSpPr>
        <p:spPr bwMode="auto">
          <a:xfrm>
            <a:off x="3759200" y="414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65" name="Line 1053"/>
          <p:cNvSpPr>
            <a:spLocks noChangeShapeType="1"/>
          </p:cNvSpPr>
          <p:nvPr/>
        </p:nvSpPr>
        <p:spPr bwMode="auto">
          <a:xfrm>
            <a:off x="3838575" y="558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076" name="Line 2564"/>
          <p:cNvSpPr>
            <a:spLocks noChangeShapeType="1"/>
          </p:cNvSpPr>
          <p:nvPr/>
        </p:nvSpPr>
        <p:spPr bwMode="auto">
          <a:xfrm>
            <a:off x="3908425" y="733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2" name="Line 407"/>
          <p:cNvSpPr>
            <a:spLocks noChangeShapeType="1"/>
          </p:cNvSpPr>
          <p:nvPr/>
        </p:nvSpPr>
        <p:spPr bwMode="auto">
          <a:xfrm>
            <a:off x="3908425" y="793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3" name="Line 1181"/>
          <p:cNvSpPr>
            <a:spLocks noChangeShapeType="1"/>
          </p:cNvSpPr>
          <p:nvPr/>
        </p:nvSpPr>
        <p:spPr bwMode="auto">
          <a:xfrm>
            <a:off x="3984625" y="981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1965"/>
          <p:cNvSpPr>
            <a:spLocks noChangeShapeType="1"/>
          </p:cNvSpPr>
          <p:nvPr/>
        </p:nvSpPr>
        <p:spPr bwMode="auto">
          <a:xfrm>
            <a:off x="4003675" y="1049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0098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14607"/>
              </p:ext>
            </p:extLst>
          </p:nvPr>
        </p:nvGraphicFramePr>
        <p:xfrm>
          <a:off x="1331913" y="1052513"/>
          <a:ext cx="6705600" cy="3772348"/>
        </p:xfrm>
        <a:graphic>
          <a:graphicData uri="http://schemas.openxmlformats.org/drawingml/2006/table">
            <a:tbl>
              <a:tblPr/>
              <a:tblGrid>
                <a:gridCol w="1798637"/>
                <a:gridCol w="876300"/>
                <a:gridCol w="754063"/>
                <a:gridCol w="892175"/>
                <a:gridCol w="754062"/>
                <a:gridCol w="876300"/>
                <a:gridCol w="754063"/>
              </a:tblGrid>
              <a:tr h="2438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8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тыс.руб..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уд.вес,%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тыс.руб..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уд.вес,%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тыс.руб..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уд.вес,%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бюджет-ИТОГО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24 034,7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20 234,8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20 388,8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4 161,4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4 191,4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4211,4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20,7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7 123,8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6 953,9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6 627,9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93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37,6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37,3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Условно-утвержденные расходы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3600" y="0"/>
            <a:ext cx="8280400" cy="881063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itchFamily="18" charset="0"/>
              </a:rPr>
              <a:t>Перечень муниципальных программ</a:t>
            </a:r>
            <a:br>
              <a:rPr lang="ru-RU" altLang="ru-RU" sz="1600" dirty="0" smtClean="0">
                <a:latin typeface="Times New Roman" pitchFamily="18" charset="0"/>
              </a:rPr>
            </a:br>
            <a:r>
              <a:rPr lang="ru-RU" alt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altLang="ru-RU" sz="1600" dirty="0" smtClean="0">
                <a:latin typeface="Times New Roman" pitchFamily="18" charset="0"/>
              </a:rPr>
              <a:t> городского поселения(за счет средств местного бюджета)</a:t>
            </a:r>
            <a:r>
              <a:rPr lang="en-US" altLang="ru-RU" sz="1600" dirty="0" smtClean="0">
                <a:latin typeface="Times New Roman" pitchFamily="18" charset="0"/>
              </a:rPr>
              <a:t>                              </a:t>
            </a:r>
            <a:r>
              <a:rPr lang="ru-RU" altLang="ru-RU" sz="1600" dirty="0" smtClean="0">
                <a:latin typeface="Times New Roman" pitchFamily="18" charset="0"/>
              </a:rPr>
              <a:t>                                          </a:t>
            </a:r>
            <a:r>
              <a:rPr lang="ru-RU" altLang="ru-RU" sz="1600" dirty="0" err="1" smtClean="0">
                <a:latin typeface="Times New Roman" pitchFamily="18" charset="0"/>
              </a:rPr>
              <a:t>тыс.руб</a:t>
            </a:r>
            <a:r>
              <a:rPr lang="ru-RU" altLang="ru-RU" sz="1600" dirty="0" smtClean="0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44415" name="Group 3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65244"/>
              </p:ext>
            </p:extLst>
          </p:nvPr>
        </p:nvGraphicFramePr>
        <p:xfrm>
          <a:off x="755576" y="1097263"/>
          <a:ext cx="7416800" cy="5381017"/>
        </p:xfrm>
        <a:graphic>
          <a:graphicData uri="http://schemas.openxmlformats.org/drawingml/2006/table">
            <a:tbl>
              <a:tblPr/>
              <a:tblGrid>
                <a:gridCol w="4449763"/>
                <a:gridCol w="1089025"/>
                <a:gridCol w="939800"/>
                <a:gridCol w="938212"/>
              </a:tblGrid>
              <a:tr h="3226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9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2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Строительство, реконструкция и капитальный ремонт жилищных и социальных объектов в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Мундыбашском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городском поселении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1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Противопожарная 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общественного порядка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Культурно-массовые мероприятия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8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зиме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улично-дорожной сети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4155,8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3985,9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3659,9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4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системы коммунальной инфраструктуры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2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системы работы по вопросам награждения, поощрения и проведения организационных мероприятий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0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323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48614"/>
              </p:ext>
            </p:extLst>
          </p:nvPr>
        </p:nvGraphicFramePr>
        <p:xfrm>
          <a:off x="971550" y="1916113"/>
          <a:ext cx="7216775" cy="3960812"/>
        </p:xfrm>
        <a:graphic>
          <a:graphicData uri="http://schemas.openxmlformats.org/drawingml/2006/table">
            <a:tbl>
              <a:tblPr/>
              <a:tblGrid>
                <a:gridCol w="1873250"/>
                <a:gridCol w="1785938"/>
                <a:gridCol w="1779587"/>
                <a:gridCol w="1778000"/>
              </a:tblGrid>
              <a:tr h="125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характеристики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128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11288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23 834,7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20 234,8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20 388,8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24 034,7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20 234,8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20 388,8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25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бюджета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0" hangingPunct="0">
              <a:defRPr/>
            </a:pPr>
            <a: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ПРОГНОЗ</a:t>
            </a:r>
            <a:br>
              <a:rPr lang="ru-RU" altLang="ru-RU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alt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Основных характеристик </a:t>
            </a:r>
            <a:br>
              <a:rPr lang="ru-RU" alt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бюджета</a:t>
            </a:r>
            <a:r>
              <a:rPr lang="ru-RU" alt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/>
            </a:r>
            <a:br>
              <a:rPr lang="ru-RU" alt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alt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Мундыбашского</a:t>
            </a:r>
            <a:r>
              <a:rPr lang="ru-RU" alt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городского поселения.</a:t>
            </a:r>
            <a:endParaRPr lang="ru-RU" alt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857232"/>
            <a:ext cx="8208912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46086" name="Прямоугольник 21"/>
          <p:cNvSpPr>
            <a:spLocks noChangeArrowheads="1"/>
          </p:cNvSpPr>
          <p:nvPr/>
        </p:nvSpPr>
        <p:spPr bwMode="auto">
          <a:xfrm>
            <a:off x="684213" y="2781300"/>
            <a:ext cx="750093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itchFamily="18" charset="0"/>
                <a:cs typeface="Arial" charset="0"/>
              </a:rPr>
              <a:t>Адрес: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 652900, Кемеровская обл., </a:t>
            </a:r>
            <a:r>
              <a:rPr lang="ru-RU" altLang="ru-RU" dirty="0" err="1" smtClean="0">
                <a:latin typeface="Times New Roman" pitchFamily="18" charset="0"/>
                <a:cs typeface="Arial" charset="0"/>
              </a:rPr>
              <a:t>Таштагольский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 р-он, </a:t>
            </a:r>
            <a:r>
              <a:rPr lang="ru-RU" altLang="ru-RU" dirty="0" err="1" smtClean="0">
                <a:latin typeface="Times New Roman" pitchFamily="18" charset="0"/>
                <a:cs typeface="Arial" charset="0"/>
              </a:rPr>
              <a:t>пгт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 Мундыбаш.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ул. Ленина, 22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itchFamily="18" charset="0"/>
                <a:cs typeface="Arial" charset="0"/>
              </a:rPr>
              <a:t>Электронная почта : </a:t>
            </a:r>
            <a:r>
              <a:rPr lang="en-US" altLang="ru-RU" u="sng" dirty="0" smtClean="0">
                <a:latin typeface="Times New Roman" pitchFamily="18" charset="0"/>
                <a:cs typeface="Arial" charset="0"/>
              </a:rPr>
              <a:t>mundybash-adm@mail.ru</a:t>
            </a:r>
            <a:endParaRPr lang="ru-RU" altLang="ru-RU" dirty="0" smtClean="0"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itchFamily="18" charset="0"/>
                <a:cs typeface="Arial" charset="0"/>
              </a:rPr>
              <a:t>Телефон приемной: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 (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838473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) 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9-91-82</a:t>
            </a:r>
            <a:endParaRPr lang="ru-RU" altLang="ru-RU" dirty="0" smtClean="0"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itchFamily="18" charset="0"/>
                <a:cs typeface="Arial" charset="0"/>
              </a:rPr>
              <a:t>Факс: </a:t>
            </a:r>
            <a:r>
              <a:rPr lang="ru-RU" altLang="ru-RU" sz="14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ru-RU" sz="1400" dirty="0" smtClean="0">
                <a:latin typeface="Times New Roman" pitchFamily="18" charset="0"/>
                <a:cs typeface="Arial" charset="0"/>
              </a:rPr>
              <a:t>838473</a:t>
            </a:r>
            <a:r>
              <a:rPr lang="ru-RU" altLang="ru-RU" sz="1400" dirty="0" smtClean="0">
                <a:latin typeface="Times New Roman" pitchFamily="18" charset="0"/>
                <a:cs typeface="Arial" charset="0"/>
              </a:rPr>
              <a:t>) </a:t>
            </a:r>
            <a:r>
              <a:rPr lang="en-US" altLang="ru-RU" sz="1400" dirty="0" smtClean="0">
                <a:latin typeface="Times New Roman" pitchFamily="18" charset="0"/>
                <a:cs typeface="Arial" charset="0"/>
              </a:rPr>
              <a:t>9-91-82</a:t>
            </a:r>
            <a:endParaRPr lang="ru-RU" altLang="ru-RU" dirty="0" smtClean="0"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Times New Roman" pitchFamily="18" charset="0"/>
                <a:cs typeface="Arial" charset="0"/>
              </a:rPr>
              <a:t>Режим работы:</a:t>
            </a:r>
            <a:endParaRPr lang="ru-RU" altLang="ru-RU" dirty="0" smtClean="0">
              <a:latin typeface="Times New Roman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Понедельник - пятница с 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8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30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 до 1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7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3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Перерыв с 1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2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3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0 до 1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3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:</a:t>
            </a:r>
            <a:r>
              <a:rPr lang="en-US" altLang="ru-RU" dirty="0" smtClean="0">
                <a:latin typeface="Times New Roman" pitchFamily="18" charset="0"/>
                <a:cs typeface="Arial" charset="0"/>
              </a:rPr>
              <a:t>3</a:t>
            </a:r>
            <a:r>
              <a:rPr lang="ru-RU" altLang="ru-RU" dirty="0" smtClean="0">
                <a:latin typeface="Times New Roman" pitchFamily="18" charset="0"/>
                <a:cs typeface="Arial" charset="0"/>
              </a:rPr>
              <a:t>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Times New Roman" pitchFamily="18" charset="0"/>
                <a:cs typeface="Arial" charset="0"/>
              </a:rPr>
              <a:t>Выходные дни: суббота, воскресенье</a:t>
            </a:r>
          </a:p>
        </p:txBody>
      </p:sp>
    </p:spTree>
    <p:extLst>
      <p:ext uri="{BB962C8B-B14F-4D97-AF65-F5344CB8AC3E}">
        <p14:creationId xmlns:p14="http://schemas.microsoft.com/office/powerpoint/2010/main" val="32496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0200"/>
            <a:ext cx="7559675" cy="866775"/>
          </a:xfrm>
        </p:spPr>
        <p:txBody>
          <a:bodyPr anchor="b" anchorCtr="1">
            <a:normAutofit fontScale="90000"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Бюджет для граждан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</a:rPr>
              <a:t>Мундыбашского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городского поселения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на 2017г. и на плановый период 2018-2019 годов.</a:t>
            </a:r>
            <a:endParaRPr lang="ru-RU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5362" name="Picture 4" descr="стел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33845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79388" y="6092825"/>
            <a:ext cx="878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Разработан на основе проекта бюджета 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Мундыбашского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городского поселения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2017г. и на плановый период 2018-</a:t>
            </a:r>
            <a:r>
              <a:rPr lang="ru-RU" sz="1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2019годов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Решение 17/3 от </a:t>
            </a:r>
            <a:r>
              <a:rPr lang="ru-RU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12.12.2016г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14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(Ссылка)</a:t>
            </a:r>
            <a:endParaRPr lang="ru-RU" sz="1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4" name="Picture 5" descr="IMG_20160926_150726_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84313"/>
            <a:ext cx="3529013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IMG_20160926_150709_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573463"/>
            <a:ext cx="3240088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Герб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20875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1" y="1484313"/>
            <a:ext cx="3529012" cy="1871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3573462"/>
            <a:ext cx="3256721" cy="2447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3" y="3644901"/>
            <a:ext cx="2087561" cy="2359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3" y="3573462"/>
            <a:ext cx="3017837" cy="24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78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5613" y="3112902"/>
            <a:ext cx="1643074" cy="3429023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4028" y="3104964"/>
            <a:ext cx="1620180" cy="3429024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7944" y="3062618"/>
            <a:ext cx="1644213" cy="3348372"/>
          </a:xfrm>
          <a:prstGeom prst="rect">
            <a:avLst/>
          </a:prstGeom>
          <a:solidFill>
            <a:srgbClr val="CCCCFF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ctr">
              <a:defRPr sz="1400">
                <a:solidFill>
                  <a:srgbClr val="81745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7944" y="332657"/>
            <a:ext cx="7884876" cy="1296143"/>
          </a:xfrm>
          <a:prstGeom prst="roundRect">
            <a:avLst>
              <a:gd name="adj" fmla="val 3180"/>
            </a:avLst>
          </a:prstGeom>
          <a:solidFill>
            <a:srgbClr val="0000FF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основывается на: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969" y="4454525"/>
            <a:ext cx="1698188" cy="20125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Бюджетном 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послании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5613" y="4508500"/>
            <a:ext cx="1643074" cy="2033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Бюджетном 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послании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Губернатора 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Кемеровской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области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4824021" y="4293096"/>
            <a:ext cx="1620187" cy="22022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экономического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algn="ctr">
              <a:defRPr/>
            </a:pP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Мундыбашского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Заголовок 1"/>
          <p:cNvSpPr txBox="1">
            <a:spLocks/>
          </p:cNvSpPr>
          <p:nvPr/>
        </p:nvSpPr>
        <p:spPr bwMode="auto">
          <a:xfrm>
            <a:off x="1079500" y="3143250"/>
            <a:ext cx="635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6600" b="1" dirty="0">
                <a:solidFill>
                  <a:srgbClr val="0000FF"/>
                </a:solidFill>
                <a:cs typeface="Times New Roman" pitchFamily="18" charset="0"/>
              </a:rPr>
              <a:t>1</a:t>
            </a:r>
          </a:p>
        </p:txBody>
      </p:sp>
      <p:sp>
        <p:nvSpPr>
          <p:cNvPr id="16402" name="Заголовок 1"/>
          <p:cNvSpPr txBox="1">
            <a:spLocks/>
          </p:cNvSpPr>
          <p:nvPr/>
        </p:nvSpPr>
        <p:spPr bwMode="auto">
          <a:xfrm>
            <a:off x="3276600" y="3071813"/>
            <a:ext cx="6524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ru-RU" sz="6600" b="1" dirty="0">
                <a:solidFill>
                  <a:srgbClr val="0000FF"/>
                </a:solidFill>
                <a:cs typeface="Times New Roman" pitchFamily="18" charset="0"/>
              </a:rPr>
              <a:t>2</a:t>
            </a:r>
          </a:p>
        </p:txBody>
      </p:sp>
      <p:sp>
        <p:nvSpPr>
          <p:cNvPr id="16403" name="Заголовок 1"/>
          <p:cNvSpPr txBox="1">
            <a:spLocks/>
          </p:cNvSpPr>
          <p:nvPr/>
        </p:nvSpPr>
        <p:spPr bwMode="auto">
          <a:xfrm>
            <a:off x="4214813" y="3000375"/>
            <a:ext cx="20129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ru-RU" sz="6600" b="1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404" name="Заголовок 1"/>
          <p:cNvSpPr txBox="1">
            <a:spLocks/>
          </p:cNvSpPr>
          <p:nvPr/>
        </p:nvSpPr>
        <p:spPr bwMode="auto">
          <a:xfrm>
            <a:off x="5292725" y="2928938"/>
            <a:ext cx="15652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66FF33"/>
                </a:solidFill>
                <a:latin typeface="Times New Roman" pitchFamily="18" charset="0"/>
                <a:cs typeface="Arial" charset="0"/>
              </a:defRPr>
            </a:lvl9pPr>
          </a:lstStyle>
          <a:p>
            <a:endParaRPr lang="en-US" sz="6600" b="1" dirty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en-US" sz="6600" b="1" dirty="0">
                <a:solidFill>
                  <a:srgbClr val="0000FF"/>
                </a:solidFill>
                <a:cs typeface="Times New Roman" pitchFamily="18" charset="0"/>
              </a:rPr>
              <a:t>3</a:t>
            </a:r>
          </a:p>
          <a:p>
            <a:endParaRPr lang="ru-RU" sz="66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3104964"/>
            <a:ext cx="1714480" cy="3429024"/>
          </a:xfrm>
          <a:prstGeom prst="rect">
            <a:avLst/>
          </a:prstGeom>
          <a:solidFill>
            <a:srgbClr val="CC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Мундыбашского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6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8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5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113"/>
            <a:ext cx="8229600" cy="1139825"/>
          </a:xfrm>
        </p:spPr>
        <p:txBody>
          <a:bodyPr anchorCtr="1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</a:rPr>
              <a:t>ОСНОВНЫЕ СОЦИАЛЬНО-ЭКОНОМИЧЕСКИЕ ПОКАЗАТЕЛИ МУНДЫБАШСКОГО ГОРОДСКОГО ПОСЕЛЕНИЯ НА 2017 ГОД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72755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Численность населения – 4 704 чел.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Среднемесячная з/плата – 15 200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руб.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Уровень безработицы – 10,8</a:t>
            </a:r>
            <a:r>
              <a:rPr lang="en-US" sz="2000" dirty="0" smtClean="0">
                <a:latin typeface="Times New Roman" pitchFamily="18" charset="0"/>
              </a:rPr>
              <a:t> %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7411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6992"/>
            <a:ext cx="5329138" cy="31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7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1"/>
            <a:ext cx="8229600" cy="1944215"/>
          </a:xfrm>
        </p:spPr>
        <p:txBody>
          <a:bodyPr anchorCtr="1"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Бюджетный процесс в </a:t>
            </a:r>
            <a:r>
              <a:rPr lang="ru-RU" sz="1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Мундыбашском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b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8229600" cy="399256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Бюджетный процесс состоит из следующих этапов: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</a:rPr>
              <a:t>Составление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(Администрация </a:t>
            </a:r>
            <a:r>
              <a:rPr 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sz="1600" dirty="0" smtClean="0">
                <a:latin typeface="Times New Roman" pitchFamily="18" charset="0"/>
              </a:rPr>
              <a:t> городского поселения) и представление проекта бюджета (Глава </a:t>
            </a:r>
            <a:r>
              <a:rPr 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sz="1600" dirty="0" smtClean="0">
                <a:latin typeface="Times New Roman" pitchFamily="18" charset="0"/>
              </a:rPr>
              <a:t>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</a:rPr>
              <a:t>Рассмотрение</a:t>
            </a:r>
            <a:r>
              <a:rPr lang="ru-RU" sz="16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</a:rPr>
              <a:t>проекта бюджета (Совет народных депутатов </a:t>
            </a:r>
            <a:r>
              <a:rPr 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sz="1600" dirty="0" smtClean="0">
                <a:latin typeface="Times New Roman" pitchFamily="18" charset="0"/>
              </a:rPr>
              <a:t>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</a:rPr>
              <a:t>Бюджет </a:t>
            </a:r>
            <a:r>
              <a:rPr 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sz="1600" dirty="0" smtClean="0">
                <a:latin typeface="Times New Roman" pitchFamily="18" charset="0"/>
              </a:rPr>
              <a:t> городского поселения рассматривается в двух чтениях (Совет народных депутатов </a:t>
            </a:r>
            <a:r>
              <a:rPr 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sz="1600" dirty="0" smtClean="0">
                <a:latin typeface="Times New Roman" pitchFamily="18" charset="0"/>
              </a:rPr>
              <a:t>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</a:rPr>
              <a:t>Подписание и опубликование</a:t>
            </a:r>
            <a:r>
              <a:rPr lang="ru-RU" sz="1600" dirty="0" smtClean="0">
                <a:latin typeface="Times New Roman" pitchFamily="18" charset="0"/>
              </a:rPr>
              <a:t> решения о бюджете (Глава </a:t>
            </a:r>
            <a:r>
              <a:rPr 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sz="1600" dirty="0" smtClean="0">
                <a:latin typeface="Times New Roman" pitchFamily="18" charset="0"/>
              </a:rPr>
              <a:t> городского поселения, председатель Совета народных депутатов </a:t>
            </a:r>
            <a:r>
              <a:rPr 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sz="1600" dirty="0" smtClean="0">
                <a:latin typeface="Times New Roman" pitchFamily="18" charset="0"/>
              </a:rPr>
              <a:t> городского поселения);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</a:rPr>
              <a:t>Внесение изменений и дополнений</a:t>
            </a:r>
            <a:r>
              <a:rPr lang="ru-RU" sz="1600" dirty="0" smtClean="0">
                <a:latin typeface="Times New Roman" pitchFamily="18" charset="0"/>
              </a:rPr>
              <a:t>  в решение о бюджете </a:t>
            </a:r>
            <a:r>
              <a:rPr lang="ru-RU" sz="1600" dirty="0" err="1" smtClean="0">
                <a:latin typeface="Times New Roman" pitchFamily="18" charset="0"/>
              </a:rPr>
              <a:t>Мундыбашского</a:t>
            </a:r>
            <a:r>
              <a:rPr lang="ru-RU" sz="1600" dirty="0" smtClean="0">
                <a:latin typeface="Times New Roman" pitchFamily="18" charset="0"/>
              </a:rPr>
              <a:t> городского поселения;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1"/>
                </a:solidFill>
                <a:latin typeface="Times New Roman" pitchFamily="18" charset="0"/>
              </a:rPr>
              <a:t>Исполнение</a:t>
            </a:r>
            <a:r>
              <a:rPr lang="ru-RU" sz="1600" dirty="0" smtClean="0">
                <a:latin typeface="Times New Roman" pitchFamily="18" charset="0"/>
              </a:rPr>
              <a:t> бюджета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30057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850900"/>
          </a:xfrm>
        </p:spPr>
        <p:txBody>
          <a:bodyPr anchorCtr="1"/>
          <a:lstStyle/>
          <a:p>
            <a:pPr eaLnBrk="1" hangingPunct="1">
              <a:defRPr/>
            </a:pPr>
            <a:r>
              <a:rPr lang="ru-RU" sz="3200" smtClean="0">
                <a:latin typeface="Times New Roman" pitchFamily="18" charset="0"/>
              </a:rPr>
              <a:t>Что такое бюджет?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1944687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>
                <a:latin typeface="Times New Roman" pitchFamily="18" charset="0"/>
              </a:rPr>
              <a:t>Бюджет </a:t>
            </a:r>
            <a:r>
              <a:rPr lang="ru-RU" sz="2000">
                <a:latin typeface="Times New Roman" pitchFamily="18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Кроме того, бюджет – это обязательный для исполнения закон, являющийся основой системы контроля за сбором и эффективным расходованием бюджетных средств</a:t>
            </a:r>
            <a:r>
              <a:rPr lang="en-US" sz="2000" u="sng">
                <a:latin typeface="Times New Roman" pitchFamily="18" charset="0"/>
              </a:rPr>
              <a:t>.</a:t>
            </a:r>
            <a:endParaRPr lang="ru-RU" sz="2000">
              <a:latin typeface="Times New Roman" pitchFamily="18" charset="0"/>
            </a:endParaRPr>
          </a:p>
        </p:txBody>
      </p:sp>
      <p:pic>
        <p:nvPicPr>
          <p:cNvPr id="8196" name="Picture 8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429000"/>
            <a:ext cx="388937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00113" y="2133600"/>
            <a:ext cx="7561262" cy="406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части – </a:t>
            </a:r>
            <a:r>
              <a:rPr lang="ru-RU" sz="2000" i="1" u="sng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доходы и расходы</a:t>
            </a:r>
            <a:r>
              <a:rPr lang="ru-RU" sz="20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1428728" y="2714620"/>
          <a:ext cx="678661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220" name="Группа 40"/>
          <p:cNvGrpSpPr>
            <a:grpSpLocks/>
          </p:cNvGrpSpPr>
          <p:nvPr/>
        </p:nvGrpSpPr>
        <p:grpSpPr bwMode="auto">
          <a:xfrm>
            <a:off x="1928813" y="4357688"/>
            <a:ext cx="6429375" cy="928687"/>
            <a:chOff x="1571604" y="4357694"/>
            <a:chExt cx="6429420" cy="928694"/>
          </a:xfrm>
        </p:grpSpPr>
        <p:sp>
          <p:nvSpPr>
            <p:cNvPr id="33" name="Минус 32"/>
            <p:cNvSpPr/>
            <p:nvPr/>
          </p:nvSpPr>
          <p:spPr>
            <a:xfrm>
              <a:off x="1571604" y="4357694"/>
              <a:ext cx="571504" cy="428628"/>
            </a:xfrm>
            <a:prstGeom prst="mathMinus">
              <a:avLst/>
            </a:prstGeom>
            <a:solidFill>
              <a:srgbClr val="FFC000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223" name="TextBox 34"/>
            <p:cNvSpPr txBox="1">
              <a:spLocks noChangeArrowheads="1"/>
            </p:cNvSpPr>
            <p:nvPr/>
          </p:nvSpPr>
          <p:spPr bwMode="auto">
            <a:xfrm>
              <a:off x="2357421" y="4357694"/>
              <a:ext cx="5643603" cy="36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chemeClr val="accent1">
                      <a:lumMod val="75000"/>
                    </a:schemeClr>
                  </a:solidFill>
                  <a:cs typeface="Times New Roman" pitchFamily="18" charset="0"/>
                </a:rPr>
                <a:t>Дефицит (расходы больше доходов)</a:t>
              </a:r>
            </a:p>
          </p:txBody>
        </p:sp>
        <p:sp>
          <p:nvSpPr>
            <p:cNvPr id="36" name="Плюс 35"/>
            <p:cNvSpPr/>
            <p:nvPr/>
          </p:nvSpPr>
          <p:spPr>
            <a:xfrm>
              <a:off x="1571604" y="4857760"/>
              <a:ext cx="571504" cy="428628"/>
            </a:xfrm>
            <a:prstGeom prst="mathPlus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/>
            </a:p>
          </p:txBody>
        </p:sp>
        <p:sp>
          <p:nvSpPr>
            <p:cNvPr id="9225" name="TextBox 36"/>
            <p:cNvSpPr txBox="1">
              <a:spLocks noChangeArrowheads="1"/>
            </p:cNvSpPr>
            <p:nvPr/>
          </p:nvSpPr>
          <p:spPr bwMode="auto">
            <a:xfrm>
              <a:off x="2357422" y="4857760"/>
              <a:ext cx="5643602" cy="366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66FF33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800" b="1" dirty="0">
                  <a:solidFill>
                    <a:schemeClr val="accent1">
                      <a:lumMod val="75000"/>
                    </a:schemeClr>
                  </a:solidFill>
                  <a:cs typeface="Times New Roman" pitchFamily="18" charset="0"/>
                </a:rPr>
                <a:t>Профицит (доходы больше расходов)</a:t>
              </a:r>
            </a:p>
          </p:txBody>
        </p:sp>
      </p:grp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468313" y="404813"/>
            <a:ext cx="8315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tx1"/>
                </a:solidFill>
              </a:rPr>
              <a:t>Чтобы понять, как устроен бюджет, сравним его с бюджетом отдельной семьи</a:t>
            </a:r>
          </a:p>
        </p:txBody>
      </p:sp>
    </p:spTree>
    <p:extLst>
      <p:ext uri="{BB962C8B-B14F-4D97-AF65-F5344CB8AC3E}">
        <p14:creationId xmlns:p14="http://schemas.microsoft.com/office/powerpoint/2010/main" val="25016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975" y="1125538"/>
            <a:ext cx="6624638" cy="650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51199" y="338787"/>
            <a:ext cx="3929090" cy="63314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750" y="2071688"/>
            <a:ext cx="7500938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38" y="3000375"/>
            <a:ext cx="1928812" cy="571500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Налоговые доходы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3000375"/>
            <a:ext cx="2143125" cy="571500"/>
          </a:xfrm>
          <a:prstGeom prst="rect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Неналоговые доходы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2250" y="3000375"/>
            <a:ext cx="2357438" cy="571500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Безвозмездные поступления</a:t>
            </a:r>
          </a:p>
        </p:txBody>
      </p:sp>
      <p:grpSp>
        <p:nvGrpSpPr>
          <p:cNvPr id="10250" name="Группа 21"/>
          <p:cNvGrpSpPr>
            <a:grpSpLocks/>
          </p:cNvGrpSpPr>
          <p:nvPr/>
        </p:nvGrpSpPr>
        <p:grpSpPr bwMode="auto">
          <a:xfrm>
            <a:off x="2286000" y="2714625"/>
            <a:ext cx="5646738" cy="214313"/>
            <a:chOff x="1570810" y="2071678"/>
            <a:chExt cx="5645984" cy="21510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572398" y="2071678"/>
              <a:ext cx="5642808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1464049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4037044" y="2178439"/>
              <a:ext cx="215108" cy="1587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7108446" y="2178439"/>
              <a:ext cx="215108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1" name="Группа 27"/>
          <p:cNvGrpSpPr>
            <a:grpSpLocks/>
          </p:cNvGrpSpPr>
          <p:nvPr/>
        </p:nvGrpSpPr>
        <p:grpSpPr bwMode="auto">
          <a:xfrm rot="-5400000">
            <a:off x="-607218" y="4822031"/>
            <a:ext cx="3429000" cy="214313"/>
            <a:chOff x="1570810" y="2071678"/>
            <a:chExt cx="5645984" cy="215108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612630" y="2071677"/>
              <a:ext cx="5643371" cy="1594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1506385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078444" y="2177924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7149755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2" name="Группа 32"/>
          <p:cNvGrpSpPr>
            <a:grpSpLocks/>
          </p:cNvGrpSpPr>
          <p:nvPr/>
        </p:nvGrpSpPr>
        <p:grpSpPr bwMode="auto">
          <a:xfrm rot="-5400000">
            <a:off x="2035969" y="4822032"/>
            <a:ext cx="3429000" cy="214312"/>
            <a:chOff x="1570810" y="2071678"/>
            <a:chExt cx="5645984" cy="215108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1612632" y="2071678"/>
              <a:ext cx="5643371" cy="159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1506385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4078445" y="2177925"/>
              <a:ext cx="215108" cy="2615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49756" y="2177925"/>
              <a:ext cx="215108" cy="2613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3" name="Группа 37"/>
          <p:cNvGrpSpPr>
            <a:grpSpLocks/>
          </p:cNvGrpSpPr>
          <p:nvPr/>
        </p:nvGrpSpPr>
        <p:grpSpPr bwMode="auto">
          <a:xfrm rot="-5400000">
            <a:off x="4787106" y="4856957"/>
            <a:ext cx="3357563" cy="215900"/>
            <a:chOff x="1570810" y="2071678"/>
            <a:chExt cx="5645984" cy="215108"/>
          </a:xfrm>
        </p:grpSpPr>
        <p:cxnSp>
          <p:nvCxnSpPr>
            <p:cNvPr id="39" name="Прямая соединительная линия 38"/>
            <p:cNvCxnSpPr/>
            <p:nvPr/>
          </p:nvCxnSpPr>
          <p:spPr>
            <a:xfrm>
              <a:off x="1528099" y="2071678"/>
              <a:ext cx="5643314" cy="1581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rot="5400000">
              <a:off x="1465383" y="2153381"/>
              <a:ext cx="213527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rot="5400000">
              <a:off x="3994730" y="2178441"/>
              <a:ext cx="213526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7108697" y="2177106"/>
              <a:ext cx="213526" cy="267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Прямоугольник 45"/>
          <p:cNvSpPr/>
          <p:nvPr/>
        </p:nvSpPr>
        <p:spPr>
          <a:xfrm>
            <a:off x="1107281" y="3695700"/>
            <a:ext cx="1808535" cy="2928938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имущество физических лиц;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емельный налог;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акцизы;</a:t>
            </a:r>
            <a:endParaRPr lang="ru-RU" sz="1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- иные налоговые доходы.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63975" y="3624263"/>
            <a:ext cx="2143125" cy="3000375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сдачи в аренду имущества</a:t>
            </a: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defRPr/>
            </a:pPr>
            <a:r>
              <a:rPr lang="ru-RU" sz="15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 доходы от </a:t>
            </a: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продажи земельных участков;</a:t>
            </a:r>
            <a:endParaRPr lang="ru-RU" sz="15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5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ущерба.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53200" y="3789040"/>
            <a:ext cx="2357438" cy="2829249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-безвозмездные поступления из 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бюджетов вышестоящих уровней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sz="16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субвенции, </a:t>
            </a:r>
          </a:p>
          <a:p>
            <a:pPr>
              <a:defRPr/>
            </a:pPr>
            <a:r>
              <a:rPr lang="ru-RU" sz="16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defRPr/>
            </a:pPr>
            <a:r>
              <a:rPr lang="ru-RU" sz="1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-прочие безвозмездные поступления</a:t>
            </a:r>
            <a:endParaRPr lang="ru-RU" sz="1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3"/>
          <p:cNvSpPr txBox="1"/>
          <p:nvPr/>
        </p:nvSpPr>
        <p:spPr>
          <a:xfrm>
            <a:off x="1403350" y="2060575"/>
            <a:ext cx="7580313" cy="650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Доходы бюджета любого уровня состоят из налоговых и неналоговых доходов, а также безвозмездных поступлений</a:t>
            </a:r>
          </a:p>
        </p:txBody>
      </p:sp>
      <p:pic>
        <p:nvPicPr>
          <p:cNvPr id="10258" name="Picture 36" descr="114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0161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2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1223962"/>
          </a:xfrm>
        </p:spPr>
        <p:txBody>
          <a:bodyPr anchorCtr="1"/>
          <a:lstStyle/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</a:rPr>
              <a:t>Структура доходов бюджета 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</a:rPr>
              <a:t>Мундыбашского</a:t>
            </a:r>
            <a:r>
              <a:rPr lang="ru-RU" sz="2400" dirty="0" smtClean="0">
                <a:latin typeface="Times New Roman" pitchFamily="18" charset="0"/>
              </a:rPr>
              <a:t> городского поселения»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1267" name="Picture 17" descr="imas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3240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969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30173"/>
              </p:ext>
            </p:extLst>
          </p:nvPr>
        </p:nvGraphicFramePr>
        <p:xfrm>
          <a:off x="468313" y="1628775"/>
          <a:ext cx="5834062" cy="2459038"/>
        </p:xfrm>
        <a:graphic>
          <a:graphicData uri="http://schemas.openxmlformats.org/drawingml/2006/table">
            <a:tbl>
              <a:tblPr/>
              <a:tblGrid>
                <a:gridCol w="2609850"/>
                <a:gridCol w="1073150"/>
                <a:gridCol w="1076325"/>
                <a:gridCol w="1074737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5 068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5 181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5 292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893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934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977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17 873,7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14 119,8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14 119,8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95" name="Picture 125" descr="156488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628775"/>
            <a:ext cx="2052637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6" name="Picture 126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365625"/>
            <a:ext cx="31686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0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629</TotalTime>
  <Words>896</Words>
  <Application>Microsoft Office PowerPoint</Application>
  <PresentationFormat>Экран (4:3)</PresentationFormat>
  <Paragraphs>336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  Бюджет для граждан Мундыбашского городского поселения на 2017г. и на плановый период 2018-2019 годов.</vt:lpstr>
      <vt:lpstr>Презентация PowerPoint</vt:lpstr>
      <vt:lpstr>ОСНОВНЫЕ СОЦИАЛЬНО-ЭКОНОМИЧЕСКИЕ ПОКАЗАТЕЛИ МУНДЫБАШСКОГО ГОРОДСКОГО ПОСЕЛЕНИЯ НА 2017 ГОД</vt:lpstr>
      <vt:lpstr> Бюджетный процесс в Мундыбашском городском поселении–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  </vt:lpstr>
      <vt:lpstr>Что такое бюджет?</vt:lpstr>
      <vt:lpstr>Презентация PowerPoint</vt:lpstr>
      <vt:lpstr>Презентация PowerPoint</vt:lpstr>
      <vt:lpstr>Структура доходов бюджета   «Мундыбашского городского поселения»</vt:lpstr>
      <vt:lpstr>План по доходам бюджета «Мундыбашского городского поселения» на 2017-2019гг.</vt:lpstr>
      <vt:lpstr>Презентация PowerPoint</vt:lpstr>
      <vt:lpstr>Расходы Мундыбашского городского поселения:</vt:lpstr>
      <vt:lpstr>Перечень муниципальных программ Мундыбашского городского поселения(за счет средств местного бюджета)                                                                        тыс.руб.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Главный бухгалтер</dc:creator>
  <cp:lastModifiedBy>RePack by Diakov</cp:lastModifiedBy>
  <cp:revision>54</cp:revision>
  <dcterms:created xsi:type="dcterms:W3CDTF">2016-04-21T05:11:14Z</dcterms:created>
  <dcterms:modified xsi:type="dcterms:W3CDTF">2017-11-30T16:14:34Z</dcterms:modified>
</cp:coreProperties>
</file>