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</p:sldMasterIdLst>
  <p:notesMasterIdLst>
    <p:notesMasterId r:id="rId29"/>
  </p:notesMasterIdLst>
  <p:sldIdLst>
    <p:sldId id="257" r:id="rId2"/>
    <p:sldId id="342" r:id="rId3"/>
    <p:sldId id="340" r:id="rId4"/>
    <p:sldId id="261" r:id="rId5"/>
    <p:sldId id="350" r:id="rId6"/>
    <p:sldId id="343" r:id="rId7"/>
    <p:sldId id="344" r:id="rId8"/>
    <p:sldId id="345" r:id="rId9"/>
    <p:sldId id="347" r:id="rId10"/>
    <p:sldId id="352" r:id="rId11"/>
    <p:sldId id="348" r:id="rId12"/>
    <p:sldId id="349" r:id="rId13"/>
    <p:sldId id="269" r:id="rId14"/>
    <p:sldId id="359" r:id="rId15"/>
    <p:sldId id="363" r:id="rId16"/>
    <p:sldId id="353" r:id="rId17"/>
    <p:sldId id="360" r:id="rId18"/>
    <p:sldId id="361" r:id="rId19"/>
    <p:sldId id="362" r:id="rId20"/>
    <p:sldId id="354" r:id="rId21"/>
    <p:sldId id="355" r:id="rId22"/>
    <p:sldId id="356" r:id="rId23"/>
    <p:sldId id="357" r:id="rId24"/>
    <p:sldId id="364" r:id="rId25"/>
    <p:sldId id="365" r:id="rId26"/>
    <p:sldId id="367" r:id="rId27"/>
    <p:sldId id="33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49" autoAdjust="0"/>
  </p:normalViewPr>
  <p:slideViewPr>
    <p:cSldViewPr>
      <p:cViewPr varScale="1">
        <p:scale>
          <a:sx n="56" d="100"/>
          <a:sy n="56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E625E0-7311-4216-8BD4-3825A0455DEC}" type="datetimeFigureOut">
              <a:rPr lang="ru-RU"/>
              <a:pPr>
                <a:defRPr/>
              </a:pPr>
              <a:t>28.12.2021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E066FF-26A6-4B3C-963F-6696E5336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8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66" tIns="45835" rIns="91666" bIns="4583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 anchor="b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r" eaLnBrk="1" hangingPunct="1"/>
            <a:fld id="{743D0896-E98B-4088-8801-967529F4E581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27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691D-98D3-4044-9D4F-7C4615A39246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D32-0B35-4CB8-BD6F-E726D792E8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305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9E6-B6C0-4E85-9B0D-5AF72C313665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519D-488F-4B79-B24A-54487CCE0C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939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EDC8-E3D5-46FE-863F-BDF65691CEAF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02EC-FDC7-41F9-B738-4E698D6AE0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2383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FDE9-73AC-4E90-B309-B51A7533DC5D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E2CC-3349-44AF-8A02-F06C395222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212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6F97-F476-4657-9213-BA4392C155C1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DDF7-D1AB-4219-B722-5A996E25BD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162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42495-E781-4375-B13A-66537251A949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F77C-7ECF-4BF3-85C4-7F733FC35E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941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8FF5-AFF4-42D9-8DF0-486E8A1C0FD8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AD10-CD79-4229-A960-B74AFA0DD6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533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8C8B-D859-4D84-85C5-E598BC7D7319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44B9-61DF-4F9C-BD58-BE348B8E5E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136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05C4-0CA6-4DF8-A8C4-A2AAA7276103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0034-D890-402D-8585-8AEF63962C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135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4673-C60A-47CB-9C12-E8C9CF763510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76AC-FE55-46D5-A561-64A336610F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514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3292-4EE1-40BC-8A61-23C8C7D90DB5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D75B-C800-4640-9316-100DA0AFD03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651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63DC48-E1BA-41D6-A9EF-CFB062EB68B1}" type="datetimeFigureOut">
              <a:rPr lang="ru-RU" altLang="ru-RU"/>
              <a:pPr>
                <a:defRPr/>
              </a:pPr>
              <a:t>28.12.2021</a:t>
            </a:fld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1A767E-C290-4679-BEAC-6EF6F056B0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2" r:id="rId1"/>
    <p:sldLayoutId id="2147484414" r:id="rId2"/>
    <p:sldLayoutId id="2147484423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4" r:id="rId9"/>
    <p:sldLayoutId id="2147484420" r:id="rId10"/>
    <p:sldLayoutId id="21474844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188" y="5445125"/>
            <a:ext cx="7848600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8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71475" y="4857750"/>
            <a:ext cx="8569325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решению Совета народных депутатов Мундыбашского городского поселения № 23/1 от </a:t>
            </a:r>
            <a:r>
              <a:rPr lang="ru-RU" alt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27.12.2021г</a:t>
            </a: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«О бюджете Мундыбашского городского поселения на 2022 год и плановый период 2023 и 2024 годов»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4" name="Picture 4" descr="баннер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66457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2633663" y="6199188"/>
            <a:ext cx="387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https://mundybash.ru/2021/12/9179/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Как гражданин может участвовать в обсуждении проекта бюджета: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628775"/>
            <a:ext cx="792003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Публичные слушания – форма реализации прав граждан на участие в процессе обсуждения проектов муниципальных правовых актов по вопросам местного значения 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3068638"/>
            <a:ext cx="3671888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Публичные слушания организуются и проводятся с целью выявления и учета мнения и интересов жителей города по проектам, выносимым на слушания.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3" y="3068638"/>
            <a:ext cx="3959225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Результат публичных слушаний – заключение, в котором отражаются выраженные позиции и рекомендации, сформированные по результатам публичных слушаний.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5013325"/>
            <a:ext cx="79200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Ежегодно на публичные слушания выносится проект бюджета Мундыбашского городского поселения и отчет об его исполнении.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395288" y="1557338"/>
            <a:ext cx="4105275" cy="9350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Составление проекта бюджета на очередной финансовый год</a:t>
            </a:r>
            <a:r>
              <a:rPr lang="ru-RU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и плановый период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468313" y="3213100"/>
            <a:ext cx="4032250" cy="86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Рассмотрение проекта бюджета на очередной финансовый год и плановый период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395288" y="4941888"/>
            <a:ext cx="4105275" cy="12239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Утверждение проекта бюджета на очередной финансовый год и плановый период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8625" y="1557338"/>
            <a:ext cx="3384550" cy="11414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Утверждение отчета об исполнении бюджета предыдущего года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75463" y="35004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921500" y="3500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56188" y="3284538"/>
            <a:ext cx="3836987" cy="936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отчета об исполнении бюджета предыдущего года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08625" y="4941888"/>
            <a:ext cx="3167063" cy="96043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Исполнение бюджета в текущем году 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2087563" y="2565400"/>
            <a:ext cx="720725" cy="4746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1917700" y="4370388"/>
            <a:ext cx="1060450" cy="4984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>
            <a:off x="4499769" y="1783557"/>
            <a:ext cx="1062037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597400" y="5245101"/>
            <a:ext cx="917575" cy="6159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437313" y="4427538"/>
            <a:ext cx="1060450" cy="3841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561138" y="2901950"/>
            <a:ext cx="1062037" cy="27463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7885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tint val="1000"/>
                  </a:schemeClr>
                </a:solidFill>
              </a:rPr>
              <a:t>ОСНОВНЫЕ ЭТАПЫ ФОРМИРОВАНИЯ ПРОЕКТА </a:t>
            </a:r>
            <a:r>
              <a:rPr lang="ru-RU" sz="2000" dirty="0" smtClean="0">
                <a:solidFill>
                  <a:schemeClr val="accent6">
                    <a:tint val="1000"/>
                  </a:schemeClr>
                </a:solidFill>
              </a:rPr>
              <a:t>БЮДЖЕТА</a:t>
            </a:r>
            <a:br>
              <a:rPr lang="ru-RU" sz="2000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tint val="1000"/>
                  </a:schemeClr>
                </a:solidFill>
              </a:rPr>
              <a:t> МУНДЫБАШ СКОГО ГОРОДСКОГО ПОСЕЛЕНИЯ:</a:t>
            </a:r>
            <a:endParaRPr lang="ru-RU" sz="20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9388" y="1052513"/>
            <a:ext cx="1871662" cy="431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июнь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513" y="1052513"/>
            <a:ext cx="6553200" cy="5762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Определение основных подходов к формированию бюджета Мундыбашского городского поселения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79388" y="1700213"/>
            <a:ext cx="1871662" cy="4587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июль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2025" y="1706563"/>
            <a:ext cx="6480175" cy="5746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Разработка показателей прогноза социально-экономического развития и муниципальных программ Мундыбашского городского поселения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79388" y="2281238"/>
            <a:ext cx="1871662" cy="428625"/>
          </a:xfrm>
          <a:prstGeom prst="rightArrow">
            <a:avLst>
              <a:gd name="adj1" fmla="val 5898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август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513" y="2349500"/>
            <a:ext cx="6480175" cy="5302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Представление главными администраторами доходов бюджета прогноза поступления администрируемых ими доходов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79388" y="2997200"/>
            <a:ext cx="1871662" cy="493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сентябрь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5513" y="2997200"/>
            <a:ext cx="6480175" cy="10795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Работа органов местного самоуправления и Финансового управления по представлению прогнозных объемов денежных средств, необходимых для финансового обеспечения задач и функций местного самоуправления, с расчетами и обоснованиями на очередной финансовый год и плановый период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79388" y="4149725"/>
            <a:ext cx="2016125" cy="5032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Октябрь-ноябрь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5513" y="4149725"/>
            <a:ext cx="6480175" cy="5651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Рассмотрение расчетов и обоснований, представленных главными распорядителями средств на очередной финансовый год и плановый период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79388" y="4714875"/>
            <a:ext cx="1871662" cy="5143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ноябрь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32025" y="4797425"/>
            <a:ext cx="6443663" cy="5762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Формирование Администрацией Мундыбашского городского поселения проекта решения «О бюджете Мундыбашского городского поселения на очередной финансовый год и плановый период»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79388" y="5373688"/>
            <a:ext cx="1871662" cy="57626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Декабрь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32025" y="5445125"/>
            <a:ext cx="6443663" cy="5048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Проведение публичных слушаний по проекту бюджета Мундыбашского городского поселения на очередной финансовый год и плановый период с участием граждан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79388" y="6165850"/>
            <a:ext cx="1871662" cy="5032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Декабрь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32025" y="5988050"/>
            <a:ext cx="6480175" cy="6810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Утверждение депутатами Мундыбашского городского поселения проекта решения «О бюджете Мундыбашского городского поселения на очередной финансовый год и плановый период»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424862" cy="15113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000" cap="none" dirty="0" smtClean="0">
                <a:solidFill>
                  <a:srgbClr val="E0BBA0"/>
                </a:solidFill>
              </a:rPr>
              <a:t>ОСНОВНЫЕ НАПРАВЛЕНИЯ БЮДЖЕТНОЙ ПОЛИТИКИ МУНДЫБАШСКОГО ГОРОДСКОГО ПОСЕЛЕНИЯ. НА 2022</a:t>
            </a:r>
            <a:r>
              <a:rPr lang="ru-RU" altLang="ru-RU" sz="2000" cap="none" dirty="0" smtClean="0">
                <a:solidFill>
                  <a:srgbClr val="E0BBA0"/>
                </a:solidFill>
                <a:latin typeface="Arial" charset="0"/>
              </a:rPr>
              <a:t> </a:t>
            </a:r>
            <a:r>
              <a:rPr lang="ru-RU" altLang="ru-RU" sz="2000" cap="none" dirty="0" smtClean="0">
                <a:solidFill>
                  <a:srgbClr val="E0BBA0"/>
                </a:solidFill>
              </a:rPr>
              <a:t>-</a:t>
            </a:r>
            <a:r>
              <a:rPr lang="ru-RU" altLang="ru-RU" sz="2000" cap="none" dirty="0" err="1" smtClean="0">
                <a:solidFill>
                  <a:srgbClr val="E0BBA0"/>
                </a:solidFill>
              </a:rPr>
              <a:t>20</a:t>
            </a:r>
            <a:r>
              <a:rPr lang="ru-RU" altLang="ru-RU" sz="2000" cap="none" dirty="0" err="1" smtClean="0">
                <a:solidFill>
                  <a:srgbClr val="E0BBA0"/>
                </a:solidFill>
                <a:latin typeface="Arial" charset="0"/>
              </a:rPr>
              <a:t>24г</a:t>
            </a:r>
            <a:r>
              <a:rPr lang="ru-RU" altLang="ru-RU" sz="2000" cap="none" dirty="0" smtClean="0">
                <a:solidFill>
                  <a:srgbClr val="E0BBA0"/>
                </a:solidFill>
              </a:rPr>
              <a:t>. </a:t>
            </a:r>
            <a:r>
              <a:rPr lang="ru-RU" altLang="ru-RU" sz="1800" cap="none" dirty="0" smtClean="0">
                <a:solidFill>
                  <a:srgbClr val="E0BBA0"/>
                </a:solidFill>
              </a:rPr>
              <a:t>БУДУТ НАПРАВЛЕНЫ НА ПОДДЕРЖКУ ЭКОНОМИЧЕСКОГО РОСТА ЗА СЧЕТ ПОВЫШЕНИЯ ЭФФЕКТИВНОСТИ БЮДЖЕТНОЙ ПОЛИТИКИ, БЕЗУСЛОВНОЕ ВЫПОЛНЕНИЕ ВСЕХ СОЦИАЛЬНЫХ ОБЯЗАТЕЛЬСТВ, РЕАЛИЗАЦИЮ СТРАТЕГИЧЕСКИХ ЗАДАЧ В Т.Ч. НА: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2060575"/>
            <a:ext cx="8207375" cy="6477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уровня и качества жизни граждан, улучшение условий жизни человека, адресное решение социальных проблем;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2708275"/>
            <a:ext cx="8207375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сбалансированность и устойчивость бюджета Мундыбашского городского поселения;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3284538"/>
            <a:ext cx="8207375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обеспечение поступлений в бюджет Мундыбашского городского поселения налоговых и неналоговых доходов не ниже плановых объемов;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3789363"/>
            <a:ext cx="8207375" cy="2873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увеличение объема налоговых и неналоговых доходов бюджета;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4076700"/>
            <a:ext cx="8207375" cy="4683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рациональное управление средствами местного бюджета;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4545013"/>
            <a:ext cx="8207375" cy="6127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расширение программно-целевого планирования расходов бюджета Мундыбашского городского поселения;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5157788"/>
            <a:ext cx="8207375" cy="6477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качества бюджетного процесса и эффективности использования бюджетных расходов;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5876925"/>
            <a:ext cx="8207375" cy="5762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повышение качества предоставляемых населению муниципальных услуг.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854325" y="0"/>
            <a:ext cx="2849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itchFamily="18" charset="0"/>
              </a:rPr>
              <a:t>Доходы бюджета</a:t>
            </a:r>
            <a:r>
              <a:rPr lang="ru-RU" altLang="ru-RU" sz="3600" b="1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1288" y="877888"/>
            <a:ext cx="661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</a:rPr>
              <a:t>Доходы бюджета – </a:t>
            </a:r>
            <a:r>
              <a:rPr lang="ru-RU" altLang="ru-RU" b="1">
                <a:latin typeface="Times New Roman" pitchFamily="18" charset="0"/>
              </a:rPr>
              <a:t>это поступающие в бюджет денежные средства, за исключением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 средств, являющихся источниками финансирования дефицита бюджета.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82020" y="1660249"/>
            <a:ext cx="1999086" cy="78105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5816" y="2661303"/>
            <a:ext cx="2000250" cy="78105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97930" y="2512335"/>
            <a:ext cx="2219819" cy="629261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495" y="2445403"/>
            <a:ext cx="2000250" cy="78105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01600" prst="convex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0093" y="3669260"/>
            <a:ext cx="1866956" cy="3016912"/>
          </a:xfrm>
          <a:prstGeom prst="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i="1" dirty="0" smtClean="0">
              <a:latin typeface="Trebuchet MS" pitchFamily="34" charset="0"/>
            </a:endParaRPr>
          </a:p>
          <a:p>
            <a:pPr eaLnBrk="1" hangingPunct="1"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Поступления от уплаты налогов, установленных Налоговым кодексом Российской Федерации: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Налог на доходы физических лиц;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Налоги на имущество;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Государственная пошлина;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Иные налоги.</a:t>
            </a:r>
          </a:p>
          <a:p>
            <a:pPr eaLnBrk="1" hangingPunct="1">
              <a:defRPr/>
            </a:pPr>
            <a:endParaRPr lang="ru-RU" altLang="ru-RU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7719" y="3813947"/>
            <a:ext cx="1940913" cy="2686887"/>
          </a:xfrm>
          <a:prstGeom prst="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Доходы от использования имущества:</a:t>
            </a:r>
          </a:p>
          <a:p>
            <a:pPr eaLnBrk="1" hangingPunct="1"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Штрафы;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Иные неналоговые платежи</a:t>
            </a:r>
            <a:r>
              <a:rPr lang="ru-RU" altLang="ru-RU" sz="1400" i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85551" y="3525685"/>
            <a:ext cx="2252983" cy="2976980"/>
          </a:xfrm>
          <a:prstGeom prst="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Поступления доходов в виде финансовой помощи полученной от бюджетов других уровней бюджетной системы РФ: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Дотации;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Субвенции;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Субсидии;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Иные межбюджетные трансферты;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Прочие безвозмездные  поступления.</a:t>
            </a:r>
          </a:p>
          <a:p>
            <a:pPr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18457" name="Прямая со стрелкой 11"/>
          <p:cNvCxnSpPr>
            <a:cxnSpLocks noChangeShapeType="1"/>
          </p:cNvCxnSpPr>
          <p:nvPr/>
        </p:nvCxnSpPr>
        <p:spPr bwMode="auto">
          <a:xfrm flipH="1">
            <a:off x="5508625" y="2498725"/>
            <a:ext cx="7938" cy="1381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15"/>
          <p:cNvCxnSpPr/>
          <p:nvPr/>
        </p:nvCxnSpPr>
        <p:spPr>
          <a:xfrm>
            <a:off x="2195513" y="3213100"/>
            <a:ext cx="0" cy="45085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9" name="Прямая со стрелкой 17"/>
          <p:cNvCxnSpPr>
            <a:cxnSpLocks noChangeShapeType="1"/>
          </p:cNvCxnSpPr>
          <p:nvPr/>
        </p:nvCxnSpPr>
        <p:spPr bwMode="auto">
          <a:xfrm flipH="1">
            <a:off x="5364163" y="3429000"/>
            <a:ext cx="71437" cy="287338"/>
          </a:xfrm>
          <a:prstGeom prst="straightConnector1">
            <a:avLst/>
          </a:prstGeom>
          <a:noFill/>
          <a:ln w="28575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 стрелкой 18"/>
          <p:cNvCxnSpPr/>
          <p:nvPr/>
        </p:nvCxnSpPr>
        <p:spPr>
          <a:xfrm>
            <a:off x="8388350" y="3141663"/>
            <a:ext cx="0" cy="430212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247900" y="2108200"/>
            <a:ext cx="1935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54825" y="2108200"/>
            <a:ext cx="1935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68538" y="2060575"/>
            <a:ext cx="0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820150" y="2133600"/>
            <a:ext cx="0" cy="3127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476375" y="0"/>
            <a:ext cx="7078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Межбюджетные трансферты – основной вид 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безвозмездных перечислений</a:t>
            </a:r>
          </a:p>
          <a:p>
            <a:pPr algn="ctr" eaLnBrk="1" hangingPunct="1"/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98450" y="858838"/>
            <a:ext cx="859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AF8C13"/>
                </a:solidFill>
                <a:latin typeface="Times New Roman" pitchFamily="18" charset="0"/>
              </a:rPr>
              <a:t>Межбюджетные трансферты </a:t>
            </a:r>
            <a:r>
              <a:rPr lang="ru-RU" altLang="ru-RU">
                <a:latin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 другому.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938" y="1546225"/>
            <a:ext cx="3529012" cy="658813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Межбюджетные трансферты</a:t>
            </a:r>
            <a:endParaRPr lang="ru-RU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8663" y="2420938"/>
            <a:ext cx="16129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Субвенция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8038" y="2420938"/>
            <a:ext cx="161131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Дотация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588" y="2349500"/>
            <a:ext cx="16557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</a:rPr>
              <a:t>Субсидия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188" y="3284538"/>
            <a:ext cx="2095500" cy="345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 или  юридическому лицу на безвозмездной и безвозвратной основах на осуществление определенных целевых расходов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32138" y="3284538"/>
            <a:ext cx="2103437" cy="317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 на  безвозмездной и безвозвратной основах для покрытия текущих расходов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43663" y="3284538"/>
            <a:ext cx="2232025" cy="317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</a:p>
        </p:txBody>
      </p:sp>
      <p:cxnSp>
        <p:nvCxnSpPr>
          <p:cNvPr id="6" name="Прямая соединительная линия 5"/>
          <p:cNvCxnSpPr>
            <a:stCxn id="7" idx="1"/>
          </p:cNvCxnSpPr>
          <p:nvPr/>
        </p:nvCxnSpPr>
        <p:spPr>
          <a:xfrm flipH="1">
            <a:off x="1258888" y="1844675"/>
            <a:ext cx="2292350" cy="31750"/>
          </a:xfrm>
          <a:prstGeom prst="line">
            <a:avLst/>
          </a:pr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140575" y="1862138"/>
            <a:ext cx="1479550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26" idx="0"/>
          </p:cNvCxnSpPr>
          <p:nvPr/>
        </p:nvCxnSpPr>
        <p:spPr>
          <a:xfrm>
            <a:off x="1258888" y="1844675"/>
            <a:ext cx="276225" cy="563563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0" name="Прямая со стрелкой 14"/>
          <p:cNvCxnSpPr>
            <a:cxnSpLocks noChangeShapeType="1"/>
          </p:cNvCxnSpPr>
          <p:nvPr/>
        </p:nvCxnSpPr>
        <p:spPr bwMode="auto">
          <a:xfrm flipH="1">
            <a:off x="7620000" y="1916113"/>
            <a:ext cx="912813" cy="322262"/>
          </a:xfrm>
          <a:prstGeom prst="straightConnector1">
            <a:avLst/>
          </a:prstGeom>
          <a:noFill/>
          <a:ln w="25400" algn="ctr">
            <a:solidFill>
              <a:srgbClr val="0098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 стрелкой 7"/>
          <p:cNvCxnSpPr>
            <a:endCxn id="28" idx="0"/>
          </p:cNvCxnSpPr>
          <p:nvPr/>
        </p:nvCxnSpPr>
        <p:spPr>
          <a:xfrm>
            <a:off x="4154488" y="2203450"/>
            <a:ext cx="0" cy="204788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3068638"/>
            <a:ext cx="0" cy="179387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1638" y="2997200"/>
            <a:ext cx="0" cy="179388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24750" y="3068638"/>
            <a:ext cx="0" cy="179387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42875"/>
            <a:ext cx="8715375" cy="622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sz="1400" i="1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sz="1400" i="1" dirty="0" smtClean="0">
                <a:solidFill>
                  <a:schemeClr val="accent6">
                    <a:tint val="1000"/>
                  </a:schemeClr>
                </a:solidFill>
              </a:rPr>
              <a:t>Основные характеристики бюджета  Мундыбашского городского поселения на 2022– </a:t>
            </a:r>
            <a:r>
              <a:rPr lang="ru-RU" sz="1400" i="1" dirty="0" err="1" smtClean="0">
                <a:solidFill>
                  <a:schemeClr val="accent6">
                    <a:tint val="1000"/>
                  </a:schemeClr>
                </a:solidFill>
              </a:rPr>
              <a:t>2024гг</a:t>
            </a:r>
            <a:r>
              <a:rPr lang="ru-RU" sz="1400" i="1" dirty="0" smtClean="0">
                <a:solidFill>
                  <a:schemeClr val="accent6">
                    <a:tint val="1000"/>
                  </a:schemeClr>
                </a:solidFill>
              </a:rPr>
              <a:t>. тыс. руб.</a:t>
            </a:r>
            <a:endParaRPr lang="ru-RU" sz="14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i="1" dirty="0" smtClean="0"/>
              <a:t>ДОХОДЫ: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i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i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i="1" dirty="0"/>
              <a:t> </a:t>
            </a:r>
            <a:r>
              <a:rPr lang="ru-RU" i="1" dirty="0" smtClean="0"/>
              <a:t>  РАСХОДЫ: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i="1" dirty="0" smtClean="0"/>
              <a:t>ДЕФИЦИТ БЮДЖЕТА: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1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dirty="0" smtClean="0"/>
              <a:t>% СОБСТВЕННЫХ ОТ </a:t>
            </a:r>
            <a:r>
              <a:rPr lang="ru-RU" sz="1600" dirty="0"/>
              <a:t>ОБЪЕМА ДОХОДОВ МЕСТНОГО БЮДЖЕТА БЕЗ УЧЕТА БЕЗВОЗМЕЗДНЫХ ПОСТУПЛЕНИЙ И ПОСТУПЛЕНИЙ НАЛОГОВЫХ ДОХОДОВ ПО ДОПОЛНИТЕЛЬНЫМ НОРМАТИВАМ ОТЧИСЛЕНИЙ.</a:t>
            </a:r>
            <a:endParaRPr lang="ru-RU" sz="1600" i="1" dirty="0"/>
          </a:p>
        </p:txBody>
      </p:sp>
      <p:sp>
        <p:nvSpPr>
          <p:cNvPr id="8" name="Овал 7"/>
          <p:cNvSpPr/>
          <p:nvPr/>
        </p:nvSpPr>
        <p:spPr>
          <a:xfrm>
            <a:off x="7667625" y="908050"/>
            <a:ext cx="1368425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2024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4500563" y="908050"/>
            <a:ext cx="1584325" cy="703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2022 год</a:t>
            </a:r>
          </a:p>
        </p:txBody>
      </p:sp>
      <p:sp>
        <p:nvSpPr>
          <p:cNvPr id="10" name="Овал 9"/>
          <p:cNvSpPr/>
          <p:nvPr/>
        </p:nvSpPr>
        <p:spPr>
          <a:xfrm>
            <a:off x="6156325" y="908050"/>
            <a:ext cx="1511300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2023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1773238"/>
            <a:ext cx="144145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20976,57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325" y="1773238"/>
            <a:ext cx="141763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15420,03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40650" y="1773238"/>
            <a:ext cx="129540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15605,8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2708275"/>
            <a:ext cx="14414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76,57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63" y="2714625"/>
            <a:ext cx="141763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15420,03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40650" y="2708275"/>
            <a:ext cx="12954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15605,8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3438" y="3716338"/>
            <a:ext cx="144145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6325" y="3716338"/>
            <a:ext cx="1417638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40650" y="3716338"/>
            <a:ext cx="12954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4868863"/>
            <a:ext cx="14414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38,95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6325" y="4868863"/>
            <a:ext cx="141763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54,09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40650" y="4868863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54,22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8"/>
            <a:ext cx="8604250" cy="854075"/>
          </a:xfrm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СТРУКТУРА ДОХОДОВ БЮДЖЕТА МУНДЫБАШСКОГО ГОРОДСКОГО ПОСЕЛЕНИЯ  НА 2022 ГОД</a:t>
            </a:r>
          </a:p>
        </p:txBody>
      </p:sp>
      <p:sp>
        <p:nvSpPr>
          <p:cNvPr id="3" name="Овал 2"/>
          <p:cNvSpPr/>
          <p:nvPr/>
        </p:nvSpPr>
        <p:spPr>
          <a:xfrm rot="10800000">
            <a:off x="568937" y="2331331"/>
            <a:ext cx="4928819" cy="3355451"/>
          </a:xfrm>
          <a:prstGeom prst="ellipse">
            <a:avLst/>
          </a:prstGeom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6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0800000">
            <a:off x="1531956" y="3315619"/>
            <a:ext cx="3823262" cy="1332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chemeClr val="bg1">
                <a:alpha val="43000"/>
              </a:schemeClr>
            </a:outerShdw>
          </a:effectLst>
          <a:scene3d>
            <a:camera prst="orthographicFront">
              <a:rot lat="15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10800000">
            <a:off x="2871538" y="3407794"/>
            <a:ext cx="2594427" cy="9700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0800000">
            <a:off x="3712375" y="3376067"/>
            <a:ext cx="1644152" cy="669569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463" y="1574800"/>
            <a:ext cx="1352550" cy="522288"/>
          </a:xfrm>
          <a:prstGeom prst="roundRect">
            <a:avLst/>
          </a:prstGeom>
          <a:solidFill>
            <a:srgbClr val="83B33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всего</a:t>
            </a:r>
          </a:p>
        </p:txBody>
      </p:sp>
      <p:cxnSp>
        <p:nvCxnSpPr>
          <p:cNvPr id="20488" name="Прямая со стрелкой 9"/>
          <p:cNvCxnSpPr>
            <a:cxnSpLocks noChangeShapeType="1"/>
            <a:stCxn id="8" idx="2"/>
            <a:endCxn id="21519" idx="1"/>
          </p:cNvCxnSpPr>
          <p:nvPr/>
        </p:nvCxnSpPr>
        <p:spPr bwMode="auto">
          <a:xfrm rot="5400000">
            <a:off x="-2381" y="2385219"/>
            <a:ext cx="1746250" cy="1169988"/>
          </a:xfrm>
          <a:prstGeom prst="straightConnector1">
            <a:avLst/>
          </a:prstGeom>
          <a:noFill/>
          <a:ln w="25400" cap="rnd" algn="ctr">
            <a:solidFill>
              <a:schemeClr val="accent2"/>
            </a:solidFill>
            <a:prstDash val="dash"/>
            <a:round/>
            <a:headEnd/>
            <a:tailEnd type="arrow" w="med" len="med"/>
          </a:ln>
          <a:effectLst>
            <a:outerShdw dist="254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3" name="Скругленный прямоугольник 12"/>
          <p:cNvSpPr/>
          <p:nvPr/>
        </p:nvSpPr>
        <p:spPr>
          <a:xfrm>
            <a:off x="2465388" y="1528763"/>
            <a:ext cx="2035175" cy="6508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551113" y="2332038"/>
            <a:ext cx="581025" cy="137953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043113" y="5629275"/>
            <a:ext cx="1549400" cy="5889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Налоговые 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24325" y="5148263"/>
            <a:ext cx="1455738" cy="588962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Неналоговые доходы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801938" y="4075113"/>
            <a:ext cx="638175" cy="1171575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354513" y="3768725"/>
            <a:ext cx="360362" cy="1477963"/>
          </a:xfrm>
          <a:prstGeom prst="straightConnector1">
            <a:avLst/>
          </a:prstGeom>
          <a:ln>
            <a:solidFill>
              <a:srgbClr val="FF33CC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19" name="TextBox 45"/>
          <p:cNvSpPr txBox="1">
            <a:spLocks noChangeArrowheads="1"/>
          </p:cNvSpPr>
          <p:nvPr/>
        </p:nvSpPr>
        <p:spPr bwMode="auto">
          <a:xfrm>
            <a:off x="285750" y="3643313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20976,57</a:t>
            </a:r>
          </a:p>
        </p:txBody>
      </p:sp>
      <p:sp>
        <p:nvSpPr>
          <p:cNvPr id="21520" name="TextBox 48"/>
          <p:cNvSpPr txBox="1">
            <a:spLocks noChangeArrowheads="1"/>
          </p:cNvSpPr>
          <p:nvPr/>
        </p:nvSpPr>
        <p:spPr bwMode="auto">
          <a:xfrm>
            <a:off x="1692275" y="3675063"/>
            <a:ext cx="134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12805,57</a:t>
            </a:r>
          </a:p>
        </p:txBody>
      </p:sp>
      <p:sp>
        <p:nvSpPr>
          <p:cNvPr id="21521" name="TextBox 49"/>
          <p:cNvSpPr txBox="1">
            <a:spLocks noChangeArrowheads="1"/>
          </p:cNvSpPr>
          <p:nvPr/>
        </p:nvSpPr>
        <p:spPr bwMode="auto">
          <a:xfrm>
            <a:off x="4168775" y="3500438"/>
            <a:ext cx="87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709,0</a:t>
            </a:r>
          </a:p>
          <a:p>
            <a:pPr eaLnBrk="1" hangingPunct="1"/>
            <a:endParaRPr lang="ru-RU" altLang="ru-RU" sz="2000" b="1">
              <a:latin typeface="Arial" charset="0"/>
            </a:endParaRPr>
          </a:p>
          <a:p>
            <a:pPr eaLnBrk="1" hangingPunct="1"/>
            <a:endParaRPr lang="ru-RU" altLang="ru-RU" sz="2000" b="1">
              <a:latin typeface="Arial" charset="0"/>
            </a:endParaRPr>
          </a:p>
        </p:txBody>
      </p:sp>
      <p:sp>
        <p:nvSpPr>
          <p:cNvPr id="21522" name="TextBox 53"/>
          <p:cNvSpPr txBox="1">
            <a:spLocks noChangeArrowheads="1"/>
          </p:cNvSpPr>
          <p:nvPr/>
        </p:nvSpPr>
        <p:spPr bwMode="auto">
          <a:xfrm>
            <a:off x="5929313" y="364331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>
                <a:latin typeface="Trebuchet MS" pitchFamily="34" charset="0"/>
              </a:rPr>
              <a:t>тыс. руб.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344988" y="10239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921000" y="3751263"/>
            <a:ext cx="1247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Arial" charset="0"/>
              </a:rPr>
              <a:t>7462,0</a:t>
            </a:r>
          </a:p>
          <a:p>
            <a:pPr eaLnBrk="1" hangingPunct="1"/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33338"/>
            <a:ext cx="8893175" cy="1235075"/>
          </a:xfrm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1D3641"/>
                  </a:outerShdw>
                </a:effectLst>
                <a:latin typeface="Times New Roman" pitchFamily="18" charset="0"/>
              </a:rPr>
              <a:t>Структура доходов бюджета Мундыбашского городского поселения  </a:t>
            </a:r>
            <a:br>
              <a:rPr lang="ru-RU" sz="2200" dirty="0" smtClean="0">
                <a:effectLst>
                  <a:outerShdw blurRad="38100" dist="38100" dir="2700000" algn="tl">
                    <a:srgbClr val="1D3641"/>
                  </a:outerShdw>
                </a:effectLst>
                <a:latin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1D3641"/>
                  </a:outerShdw>
                </a:effectLst>
                <a:latin typeface="Times New Roman" pitchFamily="18" charset="0"/>
              </a:rPr>
              <a:t>на плановый период 2023 год</a:t>
            </a:r>
          </a:p>
        </p:txBody>
      </p:sp>
      <p:sp>
        <p:nvSpPr>
          <p:cNvPr id="3" name="Овал 2"/>
          <p:cNvSpPr/>
          <p:nvPr/>
        </p:nvSpPr>
        <p:spPr>
          <a:xfrm rot="10800000">
            <a:off x="568934" y="2331329"/>
            <a:ext cx="6574833" cy="4098066"/>
          </a:xfrm>
          <a:prstGeom prst="ellipse">
            <a:avLst/>
          </a:prstGeom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6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0800000">
            <a:off x="1531956" y="3315619"/>
            <a:ext cx="4754556" cy="1332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chemeClr val="bg1">
                <a:alpha val="43000"/>
              </a:schemeClr>
            </a:outerShdw>
          </a:effectLst>
          <a:scene3d>
            <a:camera prst="orthographicFront">
              <a:rot lat="15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10800000">
            <a:off x="2871537" y="3407794"/>
            <a:ext cx="3343536" cy="9700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0800000">
            <a:off x="3712374" y="3376066"/>
            <a:ext cx="2002633" cy="669569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463" y="1574800"/>
            <a:ext cx="1352550" cy="522288"/>
          </a:xfrm>
          <a:prstGeom prst="roundRect">
            <a:avLst/>
          </a:prstGeom>
          <a:solidFill>
            <a:srgbClr val="83B33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всего</a:t>
            </a:r>
          </a:p>
        </p:txBody>
      </p:sp>
      <p:cxnSp>
        <p:nvCxnSpPr>
          <p:cNvPr id="21512" name="Прямая со стрелкой 9"/>
          <p:cNvCxnSpPr>
            <a:cxnSpLocks noChangeShapeType="1"/>
            <a:stCxn id="8" idx="2"/>
            <a:endCxn id="22543" idx="0"/>
          </p:cNvCxnSpPr>
          <p:nvPr/>
        </p:nvCxnSpPr>
        <p:spPr bwMode="auto">
          <a:xfrm rot="5400000">
            <a:off x="256382" y="2872581"/>
            <a:ext cx="1974850" cy="423863"/>
          </a:xfrm>
          <a:prstGeom prst="straightConnector1">
            <a:avLst/>
          </a:prstGeom>
          <a:noFill/>
          <a:ln w="25400" cap="rnd" algn="ctr">
            <a:solidFill>
              <a:schemeClr val="accent2"/>
            </a:solidFill>
            <a:prstDash val="dash"/>
            <a:round/>
            <a:headEnd/>
            <a:tailEnd type="arrow" w="med" len="med"/>
          </a:ln>
          <a:effectLst>
            <a:outerShdw dist="254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3" name="Скругленный прямоугольник 12"/>
          <p:cNvSpPr/>
          <p:nvPr/>
        </p:nvSpPr>
        <p:spPr>
          <a:xfrm>
            <a:off x="2465388" y="1528763"/>
            <a:ext cx="1746250" cy="6508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551113" y="2208213"/>
            <a:ext cx="787400" cy="17430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043113" y="5629275"/>
            <a:ext cx="1549400" cy="5889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Налоговые 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24325" y="5148263"/>
            <a:ext cx="1455738" cy="588962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Неналоговые доходы</a:t>
            </a:r>
          </a:p>
        </p:txBody>
      </p:sp>
      <p:cxnSp>
        <p:nvCxnSpPr>
          <p:cNvPr id="33" name="Прямая со стрелкой 32"/>
          <p:cNvCxnSpPr>
            <a:stCxn id="24" idx="0"/>
          </p:cNvCxnSpPr>
          <p:nvPr/>
        </p:nvCxnSpPr>
        <p:spPr>
          <a:xfrm flipV="1">
            <a:off x="2817813" y="4186238"/>
            <a:ext cx="625475" cy="144303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5" idx="0"/>
          </p:cNvCxnSpPr>
          <p:nvPr/>
        </p:nvCxnSpPr>
        <p:spPr>
          <a:xfrm>
            <a:off x="4533900" y="3792538"/>
            <a:ext cx="319088" cy="1355725"/>
          </a:xfrm>
          <a:prstGeom prst="straightConnector1">
            <a:avLst/>
          </a:prstGeom>
          <a:ln>
            <a:solidFill>
              <a:srgbClr val="FF33CC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43" name="TextBox 45"/>
          <p:cNvSpPr txBox="1">
            <a:spLocks noChangeArrowheads="1"/>
          </p:cNvSpPr>
          <p:nvPr/>
        </p:nvSpPr>
        <p:spPr bwMode="auto">
          <a:xfrm>
            <a:off x="285750" y="4071938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15420,03</a:t>
            </a:r>
          </a:p>
        </p:txBody>
      </p:sp>
      <p:sp>
        <p:nvSpPr>
          <p:cNvPr id="22544" name="TextBox 48"/>
          <p:cNvSpPr txBox="1">
            <a:spLocks noChangeArrowheads="1"/>
          </p:cNvSpPr>
          <p:nvPr/>
        </p:nvSpPr>
        <p:spPr bwMode="auto">
          <a:xfrm>
            <a:off x="1619250" y="3675063"/>
            <a:ext cx="120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7079,03</a:t>
            </a:r>
          </a:p>
        </p:txBody>
      </p:sp>
      <p:sp>
        <p:nvSpPr>
          <p:cNvPr id="22545" name="TextBox 49"/>
          <p:cNvSpPr txBox="1">
            <a:spLocks noChangeArrowheads="1"/>
          </p:cNvSpPr>
          <p:nvPr/>
        </p:nvSpPr>
        <p:spPr bwMode="auto">
          <a:xfrm>
            <a:off x="4344988" y="3598863"/>
            <a:ext cx="1162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717,0</a:t>
            </a:r>
          </a:p>
          <a:p>
            <a:pPr eaLnBrk="1" hangingPunct="1"/>
            <a:endParaRPr lang="ru-RU" altLang="ru-RU" sz="2000" b="1">
              <a:latin typeface="Arial" charset="0"/>
            </a:endParaRPr>
          </a:p>
          <a:p>
            <a:pPr eaLnBrk="1" hangingPunct="1"/>
            <a:endParaRPr lang="ru-RU" altLang="ru-RU" sz="2000" b="1">
              <a:latin typeface="Arial" charset="0"/>
            </a:endParaRPr>
          </a:p>
        </p:txBody>
      </p:sp>
      <p:sp>
        <p:nvSpPr>
          <p:cNvPr id="22546" name="TextBox 53"/>
          <p:cNvSpPr txBox="1">
            <a:spLocks noChangeArrowheads="1"/>
          </p:cNvSpPr>
          <p:nvPr/>
        </p:nvSpPr>
        <p:spPr bwMode="auto">
          <a:xfrm>
            <a:off x="7143750" y="3929063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>
                <a:latin typeface="Trebuchet MS" pitchFamily="34" charset="0"/>
              </a:rPr>
              <a:t>тыс. руб.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344988" y="10239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876550" y="3714750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Arial" charset="0"/>
              </a:rPr>
              <a:t>7624,0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3338"/>
            <a:ext cx="8569325" cy="854075"/>
          </a:xfrm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1D3641"/>
                  </a:outerShdw>
                </a:effectLst>
                <a:latin typeface="Times New Roman" pitchFamily="18" charset="0"/>
              </a:rPr>
              <a:t>Структура доходов бюджета Мундыбашского городского поселения  </a:t>
            </a:r>
            <a:br>
              <a:rPr lang="ru-RU" sz="2200" dirty="0" smtClean="0">
                <a:effectLst>
                  <a:outerShdw blurRad="38100" dist="38100" dir="2700000" algn="tl">
                    <a:srgbClr val="1D3641"/>
                  </a:outerShdw>
                </a:effectLst>
                <a:latin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1D3641"/>
                  </a:outerShdw>
                </a:effectLst>
                <a:latin typeface="Times New Roman" pitchFamily="18" charset="0"/>
              </a:rPr>
              <a:t>на плановый период 2024 год</a:t>
            </a:r>
          </a:p>
        </p:txBody>
      </p:sp>
      <p:sp>
        <p:nvSpPr>
          <p:cNvPr id="3" name="Овал 2"/>
          <p:cNvSpPr/>
          <p:nvPr/>
        </p:nvSpPr>
        <p:spPr>
          <a:xfrm rot="10800000">
            <a:off x="642909" y="2357429"/>
            <a:ext cx="5643602" cy="3355451"/>
          </a:xfrm>
          <a:prstGeom prst="ellipse">
            <a:avLst/>
          </a:prstGeom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6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0800000">
            <a:off x="1531956" y="3214686"/>
            <a:ext cx="4468804" cy="143343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chemeClr val="bg1">
                <a:alpha val="43000"/>
              </a:schemeClr>
            </a:outerShdw>
          </a:effectLst>
          <a:scene3d>
            <a:camera prst="orthographicFront">
              <a:rot lat="15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10800000">
            <a:off x="2643173" y="3500438"/>
            <a:ext cx="3308807" cy="9700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0800000">
            <a:off x="3712371" y="3643312"/>
            <a:ext cx="2216950" cy="642941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463" y="1574800"/>
            <a:ext cx="1352550" cy="522288"/>
          </a:xfrm>
          <a:prstGeom prst="roundRect">
            <a:avLst/>
          </a:prstGeom>
          <a:solidFill>
            <a:srgbClr val="83B33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всего</a:t>
            </a:r>
          </a:p>
        </p:txBody>
      </p:sp>
      <p:cxnSp>
        <p:nvCxnSpPr>
          <p:cNvPr id="22536" name="Прямая со стрелкой 9"/>
          <p:cNvCxnSpPr>
            <a:cxnSpLocks noChangeShapeType="1"/>
            <a:stCxn id="8" idx="2"/>
            <a:endCxn id="23567" idx="1"/>
          </p:cNvCxnSpPr>
          <p:nvPr/>
        </p:nvCxnSpPr>
        <p:spPr bwMode="auto">
          <a:xfrm rot="5400000">
            <a:off x="-2381" y="2385219"/>
            <a:ext cx="1746250" cy="1169988"/>
          </a:xfrm>
          <a:prstGeom prst="straightConnector1">
            <a:avLst/>
          </a:prstGeom>
          <a:noFill/>
          <a:ln w="25400" cap="rnd" algn="ctr">
            <a:solidFill>
              <a:schemeClr val="accent2"/>
            </a:solidFill>
            <a:prstDash val="dash"/>
            <a:round/>
            <a:headEnd/>
            <a:tailEnd type="arrow" w="med" len="med"/>
          </a:ln>
          <a:effectLst>
            <a:outerShdw dist="254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3" name="Скругленный прямоугольник 12"/>
          <p:cNvSpPr/>
          <p:nvPr/>
        </p:nvSpPr>
        <p:spPr>
          <a:xfrm>
            <a:off x="2465388" y="1412875"/>
            <a:ext cx="1703387" cy="7667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465388" y="2179638"/>
            <a:ext cx="841375" cy="16938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043113" y="5629275"/>
            <a:ext cx="1549400" cy="5889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Налоговые 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24325" y="5148263"/>
            <a:ext cx="1455738" cy="588962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Неналоговые доходы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089275" y="4071938"/>
            <a:ext cx="354013" cy="14986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714875" y="3873500"/>
            <a:ext cx="0" cy="1274763"/>
          </a:xfrm>
          <a:prstGeom prst="straightConnector1">
            <a:avLst/>
          </a:prstGeom>
          <a:ln>
            <a:solidFill>
              <a:srgbClr val="FF33CC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67" name="TextBox 45"/>
          <p:cNvSpPr txBox="1">
            <a:spLocks noChangeArrowheads="1"/>
          </p:cNvSpPr>
          <p:nvPr/>
        </p:nvSpPr>
        <p:spPr bwMode="auto">
          <a:xfrm>
            <a:off x="285750" y="3643313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15605,8</a:t>
            </a:r>
          </a:p>
        </p:txBody>
      </p:sp>
      <p:sp>
        <p:nvSpPr>
          <p:cNvPr id="23568" name="TextBox 48"/>
          <p:cNvSpPr txBox="1">
            <a:spLocks noChangeArrowheads="1"/>
          </p:cNvSpPr>
          <p:nvPr/>
        </p:nvSpPr>
        <p:spPr bwMode="auto">
          <a:xfrm>
            <a:off x="1746250" y="3675063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7144,8</a:t>
            </a:r>
          </a:p>
        </p:txBody>
      </p:sp>
      <p:sp>
        <p:nvSpPr>
          <p:cNvPr id="23569" name="TextBox 49"/>
          <p:cNvSpPr txBox="1">
            <a:spLocks noChangeArrowheads="1"/>
          </p:cNvSpPr>
          <p:nvPr/>
        </p:nvSpPr>
        <p:spPr bwMode="auto">
          <a:xfrm>
            <a:off x="4500563" y="37147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charset="0"/>
              </a:rPr>
              <a:t>730,0</a:t>
            </a:r>
          </a:p>
        </p:txBody>
      </p:sp>
      <p:sp>
        <p:nvSpPr>
          <p:cNvPr id="23570" name="TextBox 53"/>
          <p:cNvSpPr txBox="1">
            <a:spLocks noChangeArrowheads="1"/>
          </p:cNvSpPr>
          <p:nvPr/>
        </p:nvSpPr>
        <p:spPr bwMode="auto">
          <a:xfrm>
            <a:off x="6858000" y="3714750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i="1">
                <a:latin typeface="Trebuchet MS" pitchFamily="34" charset="0"/>
              </a:rPr>
              <a:t>тыс. руб.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344988" y="10239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089275" y="3711575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Arial" charset="0"/>
              </a:rPr>
              <a:t>7731,0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0200"/>
            <a:ext cx="8964613" cy="866775"/>
          </a:xfrm>
        </p:spPr>
        <p:txBody>
          <a:bodyPr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</a:br>
            <a:r>
              <a:rPr lang="en-US" sz="2400" dirty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6">
                    <a:tint val="1000"/>
                  </a:schemeClr>
                </a:solidFill>
                <a:latin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</a:rPr>
              <a:t>Бюджет </a:t>
            </a:r>
            <a:r>
              <a:rPr lang="ru-RU" sz="2200" dirty="0">
                <a:latin typeface="Times New Roman" pitchFamily="18" charset="0"/>
              </a:rPr>
              <a:t>для граждан </a:t>
            </a:r>
            <a:r>
              <a:rPr lang="ru-RU" sz="2200" dirty="0" smtClean="0">
                <a:latin typeface="Times New Roman" pitchFamily="18" charset="0"/>
              </a:rPr>
              <a:t>Мундыбашского городского поселения </a:t>
            </a:r>
            <a:r>
              <a:rPr lang="ru-RU" sz="2200" dirty="0">
                <a:latin typeface="Times New Roman" pitchFamily="18" charset="0"/>
              </a:rPr>
              <a:t>на </a:t>
            </a:r>
            <a:r>
              <a:rPr lang="ru-RU" sz="2200" dirty="0" err="1" smtClean="0">
                <a:latin typeface="Times New Roman" pitchFamily="18" charset="0"/>
              </a:rPr>
              <a:t>2022г</a:t>
            </a:r>
            <a:r>
              <a:rPr lang="ru-RU" sz="2200" dirty="0" smtClean="0">
                <a:latin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</a:rPr>
              <a:t>и на плановый период </a:t>
            </a:r>
            <a:r>
              <a:rPr lang="ru-RU" sz="2200" dirty="0" smtClean="0">
                <a:latin typeface="Times New Roman" pitchFamily="18" charset="0"/>
              </a:rPr>
              <a:t>2023-2024 годов</a:t>
            </a:r>
            <a:endParaRPr lang="ru-RU" sz="2200" dirty="0">
              <a:latin typeface="Times New Roman" pitchFamily="18" charset="0"/>
            </a:endParaRPr>
          </a:p>
        </p:txBody>
      </p:sp>
      <p:pic>
        <p:nvPicPr>
          <p:cNvPr id="6147" name="Picture 4" descr="стел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33845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6092825"/>
            <a:ext cx="8785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Разработан на основе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Решения  Совета народных депутатов Мундыбашского городского поселения № 23/1 от  </a:t>
            </a:r>
            <a:r>
              <a:rPr lang="ru-RU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27.12.2021г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«О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бюджет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Мундыбашского городского поселения на </a:t>
            </a:r>
            <a:r>
              <a:rPr lang="ru-RU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2022г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. и плановый период 2023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и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2024 годов»</a:t>
            </a:r>
          </a:p>
        </p:txBody>
      </p:sp>
      <p:pic>
        <p:nvPicPr>
          <p:cNvPr id="6149" name="Picture 5" descr="IMG_20160926_150726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5290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G_20160926_150709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Гер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20875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5290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32559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208756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73463"/>
            <a:ext cx="301783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640762" cy="669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accent6">
                    <a:tint val="1000"/>
                  </a:schemeClr>
                </a:solidFill>
              </a:rPr>
              <a:t>ДОХОДЫ БЮДЖЕТА МУНДЫБАШСКОГО ГОРОДСКОГО ПОСЕЛЕНИЯ  тыс.руб.</a:t>
            </a:r>
            <a:endParaRPr lang="ru-RU" sz="20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857250"/>
          <a:ext cx="8715375" cy="58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277"/>
                <a:gridCol w="1107887"/>
                <a:gridCol w="1181746"/>
                <a:gridCol w="1329464"/>
              </a:tblGrid>
              <a:tr h="3657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r>
                        <a:rPr lang="ru-RU" sz="1600" baseline="0" dirty="0" smtClean="0"/>
                        <a:t> доходов</a:t>
                      </a:r>
                      <a:endParaRPr lang="ru-RU" sz="16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  <a:r>
                        <a:rPr lang="ru-RU" sz="1800" baseline="0" dirty="0" smtClean="0"/>
                        <a:t> год</a:t>
                      </a:r>
                      <a:endParaRPr lang="ru-R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</a:t>
                      </a:r>
                      <a:endParaRPr lang="ru-RU" sz="18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</a:t>
                      </a:r>
                      <a:endParaRPr lang="ru-RU" sz="1800" dirty="0"/>
                    </a:p>
                  </a:txBody>
                  <a:tcPr marL="91443" marR="91443" marT="45721" marB="45721"/>
                </a:tc>
              </a:tr>
              <a:tr h="3299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4095,0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4148,0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4202,0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2372,0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2470,0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2511,0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299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имущество физических лиц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434,0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442,0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83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Транспортный налог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299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Земельный налог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414,0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415,0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416,0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Госпошлина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51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, получаемые в виде арендной платы за земельные участки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648,0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655,0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662,0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Доходы от продажи земельных участков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 возмещение</a:t>
                      </a:r>
                      <a:r>
                        <a:rPr lang="ru-RU" sz="1400" baseline="0" dirty="0" smtClean="0"/>
                        <a:t> ущерба</a:t>
                      </a:r>
                      <a:endParaRPr lang="ru-RU" sz="1400" dirty="0" smtClean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Дотация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5290,0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4914,1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4819,7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14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338,5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320,6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335,6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1133,7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1145,3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1282,7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047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5844,0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14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 от негосударственных организаций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49,37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49,03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56,8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14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безвозмездные поступления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150,0</a:t>
                      </a:r>
                      <a:endParaRPr lang="ru-RU" sz="1400" dirty="0"/>
                    </a:p>
                  </a:txBody>
                  <a:tcPr marL="91443" marR="91443" marT="45721" marB="45721"/>
                </a:tc>
              </a:tr>
              <a:tr h="398839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ИТОГО ДОХОДОВ</a:t>
                      </a:r>
                      <a:endParaRPr lang="ru-RU" sz="1400" b="1" i="1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20976,57</a:t>
                      </a:r>
                      <a:endParaRPr lang="ru-RU" sz="1400" b="1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15420,03</a:t>
                      </a:r>
                      <a:endParaRPr lang="ru-RU" sz="1400" b="1" dirty="0"/>
                    </a:p>
                  </a:txBody>
                  <a:tcPr marL="91443" marR="91443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15605,8</a:t>
                      </a:r>
                      <a:endParaRPr lang="ru-RU" sz="1400" b="1" dirty="0"/>
                    </a:p>
                  </a:txBody>
                  <a:tcPr marL="91443" marR="91443" marT="45721" marB="45721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6">
                    <a:tint val="1000"/>
                  </a:schemeClr>
                </a:solidFill>
              </a:rPr>
              <a:t>	</a:t>
            </a:r>
            <a:br>
              <a:rPr lang="ru-RU" i="1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tint val="1000"/>
                  </a:schemeClr>
                </a:solidFill>
              </a:rPr>
              <a:t>РАСХОДЫ Бюджета                          </a:t>
            </a:r>
            <a:r>
              <a:rPr lang="ru-RU" sz="1800" i="1" dirty="0" smtClean="0">
                <a:solidFill>
                  <a:schemeClr val="accent6">
                    <a:tint val="1000"/>
                  </a:schemeClr>
                </a:solidFill>
              </a:rPr>
              <a:t>тыс.руб.</a:t>
            </a:r>
            <a:endParaRPr lang="ru-RU" sz="18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1268413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2022 год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1268413"/>
            <a:ext cx="18002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2023 год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525" y="1268413"/>
            <a:ext cx="18002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2024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875" y="3087688"/>
            <a:ext cx="2087563" cy="77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20976,57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3087688"/>
            <a:ext cx="1943100" cy="77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15420,03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525" y="3087688"/>
            <a:ext cx="1993900" cy="77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15605,8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111250" y="2276475"/>
            <a:ext cx="722313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887788" y="2273300"/>
            <a:ext cx="720725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516688" y="2276475"/>
            <a:ext cx="719137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accent6">
                    <a:tint val="1000"/>
                  </a:schemeClr>
                </a:solidFill>
              </a:rPr>
              <a:t>РАСХОДЫ МУНДЫБАШСКОГО ГОРОДСКОГО ПОСЕЛЕНИЯ</a:t>
            </a:r>
            <a:endParaRPr lang="ru-RU" sz="2000" i="1" dirty="0">
              <a:solidFill>
                <a:schemeClr val="accent6">
                  <a:tint val="1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928688"/>
          <a:ext cx="8821737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420"/>
                <a:gridCol w="1080077"/>
                <a:gridCol w="1080077"/>
                <a:gridCol w="1224087"/>
                <a:gridCol w="1080076"/>
              </a:tblGrid>
              <a:tr h="4593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</a:p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 marL="91437" marR="91437" marT="45705" marB="45705"/>
                </a:tc>
              </a:tr>
              <a:tr h="30619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Общегосударственные вопросы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01</a:t>
                      </a:r>
                      <a:endParaRPr lang="ru-RU" sz="14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6571,1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6620,1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6659,1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</a:tr>
              <a:tr h="4593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0102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887,2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887,2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887,2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6430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0104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5561,9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5610,9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5649,9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2755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выборов и референдумов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0107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2755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0111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2755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0113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27943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Национальная</a:t>
                      </a:r>
                      <a:r>
                        <a:rPr lang="ru-RU" sz="1200" b="1" i="1" baseline="0" dirty="0" smtClean="0"/>
                        <a:t> оборона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02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338,5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320,6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335,6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</a:tr>
              <a:tr h="3491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Мобилизационная и вневойсковая подготовка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0203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338,5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320,6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335,6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45930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Национальная безопасность и правоохранительная деятельность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03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6089,0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805,0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805,0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</a:tr>
              <a:tr h="289786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/>
                        <a:t>Гражданская оборона</a:t>
                      </a:r>
                      <a:endParaRPr lang="ru-RU" sz="1200" b="0" i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0309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459307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0310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372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0314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5829,0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545,0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545,0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27557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Национальная экономика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04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5071,09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3882,53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4080,0</a:t>
                      </a:r>
                      <a:endParaRPr lang="ru-RU" sz="1200" b="1" i="1" dirty="0"/>
                    </a:p>
                  </a:txBody>
                  <a:tcPr marL="91437" marR="91437" marT="45705" marB="45705"/>
                </a:tc>
              </a:tr>
              <a:tr h="2755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Лесное хозяйство</a:t>
                      </a:r>
                      <a:endParaRPr lang="ru-RU" sz="1200" b="0" i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0407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1280,7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  <a:tr h="34911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Дорожное хозяйство (дорожные фонды)</a:t>
                      </a:r>
                      <a:endParaRPr lang="ru-RU" sz="1200" b="0" i="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0409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3690,39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3752,53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3950,0</a:t>
                      </a:r>
                      <a:endParaRPr lang="ru-RU" sz="1200" dirty="0"/>
                    </a:p>
                  </a:txBody>
                  <a:tcPr marL="91437" marR="91437" marT="45705" marB="4570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88913"/>
          <a:ext cx="8856662" cy="389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330"/>
                <a:gridCol w="1080081"/>
                <a:gridCol w="1080081"/>
                <a:gridCol w="1224091"/>
                <a:gridCol w="1080080"/>
              </a:tblGrid>
              <a:tr h="4572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Раздел</a:t>
                      </a:r>
                    </a:p>
                    <a:p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0412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100,0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100,0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200,0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Жилищно-коммунальное хозяйство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05</a:t>
                      </a:r>
                      <a:endParaRPr lang="ru-RU" sz="14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2477,08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3024,0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2619,3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</a:tr>
              <a:tr h="2915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0501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</a:tr>
              <a:tr h="2964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0502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0503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2207,08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2754,0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2349,3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Культура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08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129,8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129,8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129,8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Культура 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0801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129,8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129,8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129,8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</a:tr>
              <a:tr h="31651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Физическая</a:t>
                      </a:r>
                      <a:r>
                        <a:rPr lang="ru-RU" sz="1200" b="1" i="1" baseline="0" dirty="0" smtClean="0"/>
                        <a:t> культура и спорт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11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физической культуры и спорта</a:t>
                      </a:r>
                      <a:endParaRPr lang="ru-RU" sz="1200" b="0" i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1105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/>
                        <a:t>Условно утвержденные расходы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9999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338,0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677,0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</a:tr>
              <a:tr h="316954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/>
                        <a:t>ВСЕГО РАСХОДОВ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20976,57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15420,03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15605,8</a:t>
                      </a:r>
                      <a:endParaRPr lang="ru-RU" sz="1200" b="1" i="1" dirty="0"/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755650" y="73025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Программы Мундыбашского городского поселения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30213" y="534988"/>
            <a:ext cx="6145212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B0F0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altLang="ru-RU">
                <a:latin typeface="Times New Roman" pitchFamily="18" charset="0"/>
              </a:rPr>
              <a:t>– это документ, определяющий: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>
                <a:latin typeface="Times New Roman" pitchFamily="18" charset="0"/>
              </a:rPr>
              <a:t>   цели и задачи государственной политики в определенной сфере;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>
                <a:latin typeface="Times New Roman" pitchFamily="18" charset="0"/>
              </a:rPr>
              <a:t>   способы их достижения;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>
                <a:latin typeface="Times New Roman" pitchFamily="18" charset="0"/>
              </a:rPr>
              <a:t>   примерные объемы используемых финансовых ресурсов.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>
                <a:latin typeface="Times New Roman" pitchFamily="18" charset="0"/>
              </a:rPr>
              <a:t>     </a:t>
            </a:r>
            <a:r>
              <a:rPr lang="ru-RU" altLang="ru-RU" sz="1700">
                <a:latin typeface="Times New Roman" pitchFamily="18" charset="0"/>
              </a:rPr>
              <a:t>Преимуществом программного бюджета является распределение расходов не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по ведомственному принципу, а по программам. Муниципальная программа имеет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цель, задачи и показатели эффективности, которые отражают степень их достижения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(решения),то есть действия и бюджетные средства направлены на достижение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заданного результата.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     При этом значение показателей является индикатором по данному направлению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деятельности и сигнализирует о плохом или хорошем результате, необходимости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принятия новых решений.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     В целях показания эффективности и результативности бюджетных расходов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администрацией Спасского городского поселения принято решение: формировать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700">
                <a:latin typeface="Times New Roman" pitchFamily="18" charset="0"/>
              </a:rPr>
              <a:t>и исполнять расходную часть бюджета через реализацию 6 муниципальных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57188" y="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Перечень муниципальных  программ Мундыбашского городского поселения</a:t>
            </a:r>
          </a:p>
          <a:p>
            <a:pPr algn="ctr"/>
            <a:r>
              <a:rPr lang="ru-RU" altLang="ru-RU" b="1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финансируемых из бюджета поселения на 2022 год и плановый период </a:t>
            </a:r>
          </a:p>
          <a:p>
            <a:pPr algn="ctr"/>
            <a:r>
              <a:rPr lang="ru-RU" altLang="ru-RU" b="1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2023 -2024г.</a:t>
            </a:r>
          </a:p>
          <a:p>
            <a:endParaRPr lang="ru-RU" altLang="ru-RU" b="1">
              <a:latin typeface="Times New Roman" pitchFamily="18" charset="0"/>
              <a:ea typeface="Times New Roman" pitchFamily="18" charset="0"/>
              <a:cs typeface="Courier New" pitchFamily="49" charset="0"/>
            </a:endParaRPr>
          </a:p>
        </p:txBody>
      </p:sp>
      <p:graphicFrame>
        <p:nvGraphicFramePr>
          <p:cNvPr id="50320" name="Group 144"/>
          <p:cNvGraphicFramePr>
            <a:graphicFrameLocks noGrp="1"/>
          </p:cNvGraphicFramePr>
          <p:nvPr/>
        </p:nvGraphicFramePr>
        <p:xfrm>
          <a:off x="285750" y="1023938"/>
          <a:ext cx="8858250" cy="5816600"/>
        </p:xfrm>
        <a:graphic>
          <a:graphicData uri="http://schemas.openxmlformats.org/drawingml/2006/table">
            <a:tbl>
              <a:tblPr/>
              <a:tblGrid>
                <a:gridCol w="5100649"/>
                <a:gridCol w="1330817"/>
                <a:gridCol w="1330817"/>
                <a:gridCol w="1095966"/>
              </a:tblGrid>
              <a:tr h="485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2022г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2023г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2024г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Строительство и  реконструкция объектов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Предупреждение и ликвидация чрезвычайных ситуаций, обеспечение пожарной безопасности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6034,0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Охрана общественного порядка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Развитие культуры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Развитие физической культуры и спорта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Комплексное развитие системы коммунальной инфраструктуры Мундыбашского городского поселения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Транспорт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Развитие автомобильных дорог общего пользования Мундыбашского городского поселения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2487,0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2556,0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2598,0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Благоустройство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Формирование современной городской среды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1364,47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1341,03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Совершенствование системы работы по вопросам награждения, поощрения и проведения организационных мероприятий на территории Мундыбашского городского поселения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Профилактика терроризма и экстремизма на территории Мундыбашского городского поселения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Корректировка генерального плана Мундыбашского городского поселения, проведение экспертизы проекта, правила застройки и землепользования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6" name="Rectangle 150"/>
          <p:cNvSpPr>
            <a:spLocks noChangeArrowheads="1"/>
          </p:cNvSpPr>
          <p:nvPr/>
        </p:nvSpPr>
        <p:spPr bwMode="auto">
          <a:xfrm>
            <a:off x="0" y="6199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73050"/>
          <a:ext cx="8643937" cy="3389313"/>
        </p:xfrm>
        <a:graphic>
          <a:graphicData uri="http://schemas.openxmlformats.org/drawingml/2006/table">
            <a:tbl>
              <a:tblPr/>
              <a:tblGrid>
                <a:gridCol w="4977247"/>
                <a:gridCol w="1298620"/>
                <a:gridCol w="1298620"/>
                <a:gridCol w="1069450"/>
              </a:tblGrid>
              <a:tr h="42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2022г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2023г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2024г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Организация ритуальных услуг и содержание мест захоронения в Мундыбашском городском поселении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Содержание, обслуживание и ремонт жилищного фонда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Проведение лесоохранных мероприятий в городских лесах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1280,7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 Управление и распоряжение муниципальным имуществом, составляющим муниципальную казну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Ведомственная целевая программа Администрации Мундыбашского городского поселения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Внепрограммное направление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338,5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6589,1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1012,6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kern="11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20976,57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15420,03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1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15605,8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857232"/>
            <a:ext cx="820891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31749" name="Прямоугольник 21"/>
          <p:cNvSpPr>
            <a:spLocks noChangeArrowheads="1"/>
          </p:cNvSpPr>
          <p:nvPr/>
        </p:nvSpPr>
        <p:spPr bwMode="auto">
          <a:xfrm>
            <a:off x="684213" y="2781300"/>
            <a:ext cx="75009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FFFF"/>
                </a:solidFill>
                <a:latin typeface="Times New Roman" pitchFamily="18" charset="0"/>
              </a:rPr>
              <a:t>Адрес: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 652900, Кемеровская обл., Таштагольский р-он, пгт Мундыбаш. </a:t>
            </a:r>
          </a:p>
          <a:p>
            <a:pPr eaLnBrk="1" hangingPunct="1"/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ул. Ленина, 22</a:t>
            </a:r>
          </a:p>
          <a:p>
            <a:pPr eaLnBrk="1" hangingPunct="1"/>
            <a:r>
              <a:rPr lang="ru-RU" altLang="ru-RU" b="1">
                <a:solidFill>
                  <a:srgbClr val="FFFFFF"/>
                </a:solidFill>
                <a:latin typeface="Times New Roman" pitchFamily="18" charset="0"/>
              </a:rPr>
              <a:t>Электронная почта : </a:t>
            </a:r>
            <a:r>
              <a:rPr lang="en-US" altLang="ru-RU" u="sng">
                <a:solidFill>
                  <a:srgbClr val="FFFFFF"/>
                </a:solidFill>
                <a:latin typeface="Times New Roman" pitchFamily="18" charset="0"/>
              </a:rPr>
              <a:t>mundybash-adm@mail.ru</a:t>
            </a: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FFFFFF"/>
                </a:solidFill>
                <a:latin typeface="Times New Roman" pitchFamily="18" charset="0"/>
              </a:rPr>
              <a:t>Телефон приемной: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 (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838473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9-91-82</a:t>
            </a: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FFFFFF"/>
                </a:solidFill>
                <a:latin typeface="Times New Roman" pitchFamily="18" charset="0"/>
              </a:rPr>
              <a:t>Факс: </a:t>
            </a:r>
            <a:r>
              <a:rPr lang="ru-RU" altLang="ru-RU" sz="1400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en-US" altLang="ru-RU" sz="1400">
                <a:solidFill>
                  <a:srgbClr val="FFFFFF"/>
                </a:solidFill>
                <a:latin typeface="Times New Roman" pitchFamily="18" charset="0"/>
              </a:rPr>
              <a:t>838473</a:t>
            </a:r>
            <a:r>
              <a:rPr lang="ru-RU" altLang="ru-RU" sz="140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en-US" altLang="ru-RU" sz="1400">
                <a:solidFill>
                  <a:srgbClr val="FFFFFF"/>
                </a:solidFill>
                <a:latin typeface="Times New Roman" pitchFamily="18" charset="0"/>
              </a:rPr>
              <a:t>9-91-82</a:t>
            </a: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b="1">
                <a:solidFill>
                  <a:srgbClr val="FFFFFF"/>
                </a:solidFill>
                <a:latin typeface="Times New Roman" pitchFamily="18" charset="0"/>
              </a:rPr>
              <a:t>Режим работы:</a:t>
            </a: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Понедельник - пятница с 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8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: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30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 до 1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7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: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0.</a:t>
            </a:r>
          </a:p>
          <a:p>
            <a:pPr eaLnBrk="1" hangingPunct="1"/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Перерыв с 1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: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0 до 1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:</a:t>
            </a:r>
            <a:r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  <a:p>
            <a:pPr eaLnBrk="1" hangingPunct="1"/>
            <a:r>
              <a:rPr lang="ru-RU" altLang="ru-RU">
                <a:solidFill>
                  <a:srgbClr val="FFFFFF"/>
                </a:solidFill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50838" y="981075"/>
            <a:ext cx="86407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Calibri" pitchFamily="34" charset="0"/>
              </a:rPr>
              <a:t>             Уважаемые жители Мундыбашского городского поселения! </a:t>
            </a:r>
          </a:p>
          <a:p>
            <a:pPr algn="just" eaLnBrk="1" hangingPunct="1"/>
            <a:r>
              <a:rPr lang="ru-RU" altLang="ru-RU" sz="1600">
                <a:latin typeface="Calibri" pitchFamily="34" charset="0"/>
              </a:rPr>
              <a:t>Представляем Вашему вниманию «Бюджет для граждан» на 2022 год и плановый период 2023 и 2024 годов. Сегодня большое внимание уделяется теме информационной открытости, и прежде всего в сфере бюджетной политики. </a:t>
            </a:r>
          </a:p>
          <a:p>
            <a:pPr algn="just" eaLnBrk="1" hangingPunct="1"/>
            <a:r>
              <a:rPr lang="ru-RU" altLang="ru-RU" sz="1600">
                <a:latin typeface="Calibri" pitchFamily="34" charset="0"/>
              </a:rPr>
              <a:t>              Эффективное использование бюджетных средств на благо городского поселения, с учетом приоритетов, определяемых нашими жителями, недопустимость коррупции, а также безответственного отношения со стороны должностных лиц к бюджетным ресурсам, - важнейшие задачи, которые мы с вами можем решать, объединяя усилия. «Бюджет для граждан» - это аналитический материал, разрабатываемый в целях ознакомления граждан с обоснованиями бюджетных расходов, планируемыми и достигнутыми результатами использования бюджетных ассигнований. </a:t>
            </a:r>
          </a:p>
          <a:p>
            <a:pPr algn="just" eaLnBrk="1" hangingPunct="1"/>
            <a:r>
              <a:rPr lang="ru-RU" altLang="ru-RU" sz="1600">
                <a:latin typeface="Calibri" pitchFamily="34" charset="0"/>
              </a:rPr>
              <a:t>                «Бюджет для граждан» нацелен на получение обратной связи от граждан, которым интересны современные проблемы муниципальных финансов. Каждый житель Мундыбашского городского поселения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государственных и муниципальных услуг. Для нас важно и ценно мнение каждого гражданина, как по совершенствованию бюджетного процесса, так и по формированию доходной и расходной частей бюджета. Надеемся, что представление бюджета Мундыбашского городского поселения в понятной для жителей форме позволит нам сообща принимать взвешенные решения по важнейшим вопросам жизни нашего поселка.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4213" y="765175"/>
            <a:ext cx="7772400" cy="540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1686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684213" y="333375"/>
            <a:ext cx="7991475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Основные социально-экономические показатели Мундыбашского городского поселения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3635375" y="1989138"/>
            <a:ext cx="5329238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Территория поселка – 2577,7 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Численность населения – 4106 чел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трудоспособного – 2204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старше трудоспособного – 1106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младше трудоспособного – 796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Работающих - 955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Населенных пунктов - 3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Среднемесячная з/плата - 19375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Уровень безработицы – 2,9 %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alt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4294967295"/>
          </p:nvPr>
        </p:nvSpPr>
        <p:spPr>
          <a:xfrm>
            <a:off x="539750" y="1557338"/>
            <a:ext cx="8208963" cy="4630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ct val="0"/>
              </a:spcAft>
              <a:buClr>
                <a:srgbClr val="B2C1CE"/>
              </a:buClr>
              <a:buFont typeface="Arial" charset="0"/>
              <a:buNone/>
              <a:defRPr/>
            </a:pPr>
            <a:r>
              <a:rPr lang="ru-RU" altLang="ru-RU" dirty="0" smtClean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tint val="1000"/>
                  </a:schemeClr>
                </a:solidFill>
              </a:rPr>
              <a:t>Уровень безработицы </a:t>
            </a:r>
            <a:r>
              <a:rPr lang="ru-RU" sz="2800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tint val="1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6">
                    <a:tint val="1000"/>
                  </a:schemeClr>
                </a:solidFill>
              </a:rPr>
              <a:t>процентах к трудоспособному населению)</a:t>
            </a: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-2103437" y="3881437"/>
            <a:ext cx="4783138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79388" y="6292850"/>
            <a:ext cx="80645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5" y="4214813"/>
            <a:ext cx="863600" cy="1714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2019г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3,6%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4429125"/>
            <a:ext cx="863600" cy="1519238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2020г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3,4%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8400" y="5000625"/>
            <a:ext cx="889000" cy="9286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2021г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2,9%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38" y="4643438"/>
            <a:ext cx="889000" cy="12858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2022г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3,2%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214813"/>
            <a:ext cx="914400" cy="1727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2023г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3,6%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785225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charset="0"/>
              </a:rPr>
              <a:t>	</a:t>
            </a:r>
            <a:r>
              <a:rPr lang="ru-RU" altLang="ru-RU" sz="2000">
                <a:latin typeface="Calibri" pitchFamily="34" charset="0"/>
              </a:rPr>
              <a:t>Понятия и Термины применяемые в бюджете Мундыбашского городского поселения.</a:t>
            </a:r>
            <a:endParaRPr lang="ru-RU" altLang="ru-RU" sz="2000">
              <a:latin typeface="Arial" charset="0"/>
            </a:endParaRPr>
          </a:p>
          <a:p>
            <a:pPr eaLnBrk="1" hangingPunct="1"/>
            <a:endParaRPr lang="ru-RU" altLang="ru-RU" sz="2000">
              <a:latin typeface="Arial" charset="0"/>
            </a:endParaRP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Бюджет</a:t>
            </a:r>
            <a:r>
              <a:rPr lang="ru-RU" altLang="ru-RU">
                <a:latin typeface="Calibri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Доходы бюджета </a:t>
            </a:r>
            <a:r>
              <a:rPr lang="ru-RU" altLang="ru-RU">
                <a:latin typeface="Calibri" pitchFamily="34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Расходы бюджета </a:t>
            </a:r>
            <a:r>
              <a:rPr lang="ru-RU" altLang="ru-RU">
                <a:latin typeface="Calibri" pitchFamily="34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Дефицит бюджета </a:t>
            </a:r>
            <a:r>
              <a:rPr lang="ru-RU" altLang="ru-RU">
                <a:latin typeface="Calibri" pitchFamily="34" charset="0"/>
              </a:rPr>
              <a:t>- превышение расходов бюджета над его доходами;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Профицит бюджета </a:t>
            </a:r>
            <a:r>
              <a:rPr lang="ru-RU" altLang="ru-RU">
                <a:latin typeface="Calibri" pitchFamily="34" charset="0"/>
              </a:rPr>
              <a:t>- превышение доходов бюджета над его расходами;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Бюджетные ассигнования </a:t>
            </a:r>
            <a:r>
              <a:rPr lang="ru-RU" altLang="ru-RU">
                <a:latin typeface="Calibri" pitchFamily="34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Муниципальный долг</a:t>
            </a:r>
            <a:r>
              <a:rPr lang="ru-RU" altLang="ru-RU">
                <a:latin typeface="Calibri" pitchFamily="34" charset="0"/>
              </a:rPr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 </a:t>
            </a:r>
          </a:p>
          <a:p>
            <a:pPr algn="just" eaLnBrk="1" hangingPunct="1"/>
            <a:r>
              <a:rPr lang="ru-RU" altLang="ru-RU" b="1" u="sng">
                <a:latin typeface="Calibri" pitchFamily="34" charset="0"/>
              </a:rPr>
              <a:t>Бюджетный кредит </a:t>
            </a:r>
            <a:r>
              <a:rPr lang="ru-RU" altLang="ru-RU">
                <a:latin typeface="Calibri" pitchFamily="34" charset="0"/>
              </a:rPr>
              <a:t>- денежные средства, предоставляемые бюджетом другому бюджету бюджетной системы Российской Федерации на возвратной и возмездной основах.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7950" y="-2157413"/>
            <a:ext cx="8856663" cy="904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Понятия и Термины применяемые в бюджете Мундыбашского городского поселения.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 sz="1600" b="1" u="sng">
                <a:latin typeface="Calibri" pitchFamily="34" charset="0"/>
              </a:rPr>
              <a:t>Муниципальные услуги (работы) </a:t>
            </a:r>
            <a:r>
              <a:rPr lang="ru-RU" altLang="ru-RU" sz="1600">
                <a:latin typeface="Calibri" pitchFamily="34" charset="0"/>
              </a:rPr>
              <a:t>- услуги (работы), оказываемые (выполняемые) органами местного самоуправления, муниципальными учреждениями и в случаях, установленных законодательством Российской Федерации, иными юридическими лицами; </a:t>
            </a:r>
          </a:p>
          <a:p>
            <a:pPr eaLnBrk="1" hangingPunct="1"/>
            <a:endParaRPr lang="ru-RU" altLang="ru-RU" sz="1600" b="1" u="sng">
              <a:latin typeface="Calibri" pitchFamily="34" charset="0"/>
            </a:endParaRPr>
          </a:p>
          <a:p>
            <a:pPr eaLnBrk="1" hangingPunct="1"/>
            <a:r>
              <a:rPr lang="ru-RU" altLang="ru-RU" sz="1600" b="1" u="sng">
                <a:latin typeface="Calibri" pitchFamily="34" charset="0"/>
              </a:rPr>
              <a:t>Бюджетные инвестиции </a:t>
            </a:r>
            <a:r>
              <a:rPr lang="ru-RU" altLang="ru-RU" sz="1600">
                <a:latin typeface="Calibri" pitchFamily="34" charset="0"/>
              </a:rPr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имущества; </a:t>
            </a:r>
          </a:p>
          <a:p>
            <a:pPr eaLnBrk="1" hangingPunct="1"/>
            <a:endParaRPr lang="ru-RU" altLang="ru-RU" sz="1600" b="1" u="sng">
              <a:latin typeface="Calibri" pitchFamily="34" charset="0"/>
            </a:endParaRPr>
          </a:p>
          <a:p>
            <a:pPr eaLnBrk="1" hangingPunct="1"/>
            <a:r>
              <a:rPr lang="ru-RU" altLang="ru-RU" sz="1600" b="1" u="sng">
                <a:latin typeface="Calibri" pitchFamily="34" charset="0"/>
              </a:rPr>
              <a:t>Межбюджетные отношения </a:t>
            </a:r>
            <a:r>
              <a:rPr lang="ru-RU" altLang="ru-RU" sz="1600">
                <a:latin typeface="Calibri" pitchFamily="34" charset="0"/>
              </a:rPr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 </a:t>
            </a:r>
          </a:p>
          <a:p>
            <a:pPr eaLnBrk="1" hangingPunct="1"/>
            <a:endParaRPr lang="ru-RU" altLang="ru-RU" sz="1600" b="1" u="sng">
              <a:latin typeface="Calibri" pitchFamily="34" charset="0"/>
            </a:endParaRPr>
          </a:p>
          <a:p>
            <a:pPr eaLnBrk="1" hangingPunct="1"/>
            <a:r>
              <a:rPr lang="ru-RU" altLang="ru-RU" sz="1600" b="1" u="sng">
                <a:latin typeface="Calibri" pitchFamily="34" charset="0"/>
              </a:rPr>
              <a:t>Межбюджетные трансферты </a:t>
            </a:r>
            <a:r>
              <a:rPr lang="ru-RU" altLang="ru-RU" sz="1600">
                <a:latin typeface="Calibri" pitchFamily="34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 </a:t>
            </a:r>
          </a:p>
          <a:p>
            <a:pPr eaLnBrk="1" hangingPunct="1"/>
            <a:endParaRPr lang="ru-RU" altLang="ru-RU" sz="1600" b="1" u="sng">
              <a:latin typeface="Calibri" pitchFamily="34" charset="0"/>
            </a:endParaRPr>
          </a:p>
          <a:p>
            <a:pPr eaLnBrk="1" hangingPunct="1"/>
            <a:r>
              <a:rPr lang="ru-RU" altLang="ru-RU" sz="1600" b="1" u="sng">
                <a:latin typeface="Calibri" pitchFamily="34" charset="0"/>
              </a:rPr>
              <a:t>Субвенции</a:t>
            </a:r>
            <a:r>
              <a:rPr lang="ru-RU" altLang="ru-RU" sz="1600">
                <a:latin typeface="Calibri" pitchFamily="34" charset="0"/>
              </a:rPr>
              <a:t> - бюджетные средства, предоставляемые бюджету другого уровня на безвозмездной и безвозвратной основе на осуществление определенных целевых расходов, возникающих при выполнении полномочий Российской Федерации, переданных для осуществления органам государственной власти другого уровня и (или) органам местного самоуправления в установленном порядке...»; </a:t>
            </a:r>
          </a:p>
          <a:p>
            <a:pPr eaLnBrk="1" hangingPunct="1"/>
            <a:endParaRPr lang="ru-RU" altLang="ru-RU" sz="1600" b="1" u="sng">
              <a:latin typeface="Calibri" pitchFamily="34" charset="0"/>
            </a:endParaRPr>
          </a:p>
          <a:p>
            <a:pPr eaLnBrk="1" hangingPunct="1"/>
            <a:r>
              <a:rPr lang="ru-RU" altLang="ru-RU" sz="1600" b="1" u="sng">
                <a:latin typeface="Calibri" pitchFamily="34" charset="0"/>
              </a:rPr>
              <a:t>Субсидии</a:t>
            </a:r>
            <a:r>
              <a:rPr lang="ru-RU" altLang="ru-RU" sz="1600">
                <a:latin typeface="Calibri" pitchFamily="34" charset="0"/>
              </a:rPr>
              <a:t> - бюджетные средства,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значения...»; ПОНЯТИЯ И ТЕРМИНЫ, ПРИМЕНЯЕМЫЕ В БЮДЖЕТЕ Мундыбашского городского поселения.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07950" y="-1879600"/>
            <a:ext cx="8928100" cy="860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algn="ctr" eaLnBrk="1" hangingPunct="1"/>
            <a:r>
              <a:rPr lang="ru-RU" altLang="ru-RU">
                <a:latin typeface="Calibri" pitchFamily="34" charset="0"/>
              </a:rPr>
              <a:t>Понятия и Термины применяемые в бюджете Мундыбашского городского поселения.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 b="1" u="sng">
                <a:latin typeface="Calibri" pitchFamily="34" charset="0"/>
              </a:rPr>
              <a:t>Главный администратор доходов бюджета </a:t>
            </a:r>
            <a:r>
              <a:rPr lang="ru-RU" altLang="ru-RU">
                <a:latin typeface="Calibri" pitchFamily="34" charset="0"/>
              </a:rPr>
              <a:t>- определенный решением о бюджете орган местного самоуправления, орган местной администрации, иная организация, имеющие в своем ведении администраторов доходов бюджета и (или) являющиеся администраторами доходов бюджета; </a:t>
            </a:r>
          </a:p>
          <a:p>
            <a:pPr eaLnBrk="1" hangingPunct="1"/>
            <a:r>
              <a:rPr lang="ru-RU" altLang="ru-RU" b="1" u="sng">
                <a:latin typeface="Calibri" pitchFamily="34" charset="0"/>
              </a:rPr>
              <a:t>Главный распорядитель бюджетных средств </a:t>
            </a:r>
            <a:r>
              <a:rPr lang="ru-RU" altLang="ru-RU">
                <a:latin typeface="Calibri" pitchFamily="34" charset="0"/>
              </a:rPr>
              <a:t>-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средств; </a:t>
            </a:r>
          </a:p>
          <a:p>
            <a:pPr eaLnBrk="1" hangingPunct="1"/>
            <a:r>
              <a:rPr lang="ru-RU" altLang="ru-RU" b="1" u="sng">
                <a:latin typeface="Calibri" pitchFamily="34" charset="0"/>
              </a:rPr>
              <a:t>Получатель бюджетных средств </a:t>
            </a:r>
            <a:r>
              <a:rPr lang="ru-RU" altLang="ru-RU">
                <a:latin typeface="Calibri" pitchFamily="34" charset="0"/>
              </a:rPr>
              <a:t>- орган местного самоуправления, орган местной администрации, находящееся в ведении главного распорядителя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местного бюджета; </a:t>
            </a:r>
          </a:p>
          <a:p>
            <a:pPr eaLnBrk="1" hangingPunct="1"/>
            <a:r>
              <a:rPr lang="ru-RU" altLang="ru-RU" b="1" u="sng">
                <a:latin typeface="Calibri" pitchFamily="34" charset="0"/>
              </a:rPr>
              <a:t>Финансовый год </a:t>
            </a:r>
            <a:r>
              <a:rPr lang="ru-RU" altLang="ru-RU">
                <a:latin typeface="Calibri" pitchFamily="34" charset="0"/>
              </a:rPr>
              <a:t>– законодательно установленный годовой срок исполнения бюджета. В Российской Федерации соответствует календарному году с 1 января по 31 декабря. Текущий финансовый год - год, в котором осуществляется исполнение бюджета, составление и рассмотрение проекта бюджета на очередной финансовый год и плановый период</a:t>
            </a:r>
            <a:r>
              <a:rPr lang="ru-RU" altLang="ru-RU">
                <a:latin typeface="Arial" charset="0"/>
              </a:rPr>
              <a:t>. </a:t>
            </a:r>
            <a:r>
              <a:rPr lang="ru-RU" altLang="ru-RU">
                <a:latin typeface="Calibri" pitchFamily="34" charset="0"/>
              </a:rPr>
              <a:t>Очередной финансовый год - год, следующий за текущим финансовым годом.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333375"/>
            <a:ext cx="8229600" cy="619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</a:t>
            </a:r>
            <a:r>
              <a:rPr lang="ru-RU" sz="4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- это план доходов и расходов на определенный период.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 для граждан </a:t>
            </a:r>
            <a:r>
              <a:rPr lang="ru-RU" sz="4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это проект закона о бюджете в доступной и понятной форме.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4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это ежегодное формирование и исполнение 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1448</TotalTime>
  <Words>2402</Words>
  <Application>Microsoft Office PowerPoint</Application>
  <PresentationFormat>Экран (4:3)</PresentationFormat>
  <Paragraphs>604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Tw Cen MT</vt:lpstr>
      <vt:lpstr>Arial</vt:lpstr>
      <vt:lpstr>Arial Narrow</vt:lpstr>
      <vt:lpstr>Calibri</vt:lpstr>
      <vt:lpstr>Times New Roman</vt:lpstr>
      <vt:lpstr>Wingdings</vt:lpstr>
      <vt:lpstr>Trebuchet MS</vt:lpstr>
      <vt:lpstr>Courier New</vt:lpstr>
      <vt:lpstr>Горизонт</vt:lpstr>
      <vt:lpstr>Презентация PowerPoint</vt:lpstr>
      <vt:lpstr>     Бюджет для граждан Мундыбашского городского поселения на 2022г. и на плановый период 2023-2024 годов</vt:lpstr>
      <vt:lpstr>Презентация PowerPoint</vt:lpstr>
      <vt:lpstr>Презентация PowerPoint</vt:lpstr>
      <vt:lpstr>Уровень безработицы  в процентах к трудоспособному населению)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гражданин может участвовать в обсуждении проекта бюджета:</vt:lpstr>
      <vt:lpstr>БЮДЖЕТНЫЙ ПРОЦЕСС – ежегодное формирование и исполнение бюджета</vt:lpstr>
      <vt:lpstr>ОСНОВНЫЕ ЭТАПЫ ФОРМИРОВАНИЯ ПРОЕКТА БЮДЖЕТА  МУНДЫБАШ СКОГО ГОРОДСКОГО ПОСЕЛЕНИЯ:</vt:lpstr>
      <vt:lpstr>ОСНОВНЫЕ НАПРАВЛЕНИЯ БЮДЖЕТНОЙ ПОЛИТИКИ МУНДЫБАШСКОГО ГОРОДСКОГО ПОСЕЛЕНИЯ. НА 2022 -2024г. БУДУТ НАПРАВЛЕНЫ НА ПОДДЕРЖКУ ЭКОНОМИЧЕСКОГО РОСТА ЗА СЧЕТ ПОВЫШЕНИЯ ЭФФЕКТИВНОСТИ БЮДЖЕТНОЙ ПОЛИТИКИ, БЕЗУСЛОВНОЕ ВЫПОЛНЕНИЕ ВСЕХ СОЦИАЛЬНЫХ ОБЯЗАТЕЛЬСТВ, РЕАЛИЗАЦИЮ СТРАТЕГИЧЕСКИХ ЗАДАЧ В Т.Ч. НА:</vt:lpstr>
      <vt:lpstr>Презентация PowerPoint</vt:lpstr>
      <vt:lpstr>Презентация PowerPoint</vt:lpstr>
      <vt:lpstr>   Основные характеристики бюджета  Мундыбашского городского поселения на 2022– 2024гг. тыс. руб.</vt:lpstr>
      <vt:lpstr>СТРУКТУРА ДОХОДОВ БЮДЖЕТА МУНДЫБАШСКОГО ГОРОДСКОГО ПОСЕЛЕНИЯ  НА 2022 ГОД</vt:lpstr>
      <vt:lpstr>Структура доходов бюджета Мундыбашского городского поселения   на плановый период 2023 год</vt:lpstr>
      <vt:lpstr>Структура доходов бюджета Мундыбашского городского поселения   на плановый период 2024 год</vt:lpstr>
      <vt:lpstr>ДОХОДЫ БЮДЖЕТА МУНДЫБАШСКОГО ГОРОДСКОГО ПОСЕЛЕНИЯ  тыс.руб.</vt:lpstr>
      <vt:lpstr>  РАСХОДЫ Бюджета                          тыс.руб.</vt:lpstr>
      <vt:lpstr>РАСХОДЫ МУНДЫБАШСКОГО ГОРОДСКОГО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Главный бухгалтер</dc:creator>
  <cp:lastModifiedBy>User Windows</cp:lastModifiedBy>
  <cp:revision>132</cp:revision>
  <dcterms:created xsi:type="dcterms:W3CDTF">2016-04-21T05:11:14Z</dcterms:created>
  <dcterms:modified xsi:type="dcterms:W3CDTF">2021-12-28T13:01:54Z</dcterms:modified>
</cp:coreProperties>
</file>