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3" r:id="rId5"/>
    <p:sldId id="297" r:id="rId6"/>
    <p:sldId id="452" r:id="rId7"/>
    <p:sldId id="453" r:id="rId8"/>
    <p:sldId id="455" r:id="rId9"/>
    <p:sldId id="457" r:id="rId10"/>
    <p:sldId id="458" r:id="rId11"/>
    <p:sldId id="459" r:id="rId12"/>
    <p:sldId id="460" r:id="rId13"/>
    <p:sldId id="461" r:id="rId14"/>
  </p:sldIdLst>
  <p:sldSz cx="12192000" cy="6858000"/>
  <p:notesSz cx="6797675" cy="9928225"/>
  <p:custDataLst>
    <p:tags r:id="rId1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бадеева Лилия Германовна (Liliya Abadeeva)" initials="АЛГ(A" lastIdx="10" clrIdx="0"/>
  <p:cmAuthor id="1" name="Солопова Елена Геннадьевна (Elena Solopova)" initials="СЕГ(S" lastIdx="45" clrIdx="1"/>
  <p:cmAuthor id="2" name="Горощук Елена Викторовна (Elena Goroschuk)" initials="ГЕВ(G" lastIdx="1" clrIdx="2">
    <p:extLst/>
  </p:cmAuthor>
  <p:cmAuthor id="3" name="Грачева Наталья Викторовна (Natalya Gracheva)" initials="ГНВ(G" lastIdx="2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893F"/>
    <a:srgbClr val="990032"/>
    <a:srgbClr val="FF33CC"/>
    <a:srgbClr val="4B384C"/>
    <a:srgbClr val="FFFFFF"/>
    <a:srgbClr val="B4012F"/>
    <a:srgbClr val="D89DA5"/>
    <a:srgbClr val="D89DA4"/>
    <a:srgbClr val="C56B74"/>
    <a:srgbClr val="33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6666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666666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508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2" autoAdjust="0"/>
    <p:restoredTop sz="73407" autoAdjust="0"/>
  </p:normalViewPr>
  <p:slideViewPr>
    <p:cSldViewPr snapToGrid="0" snapToObjects="1">
      <p:cViewPr varScale="1">
        <p:scale>
          <a:sx n="47" d="100"/>
          <a:sy n="47" d="100"/>
        </p:scale>
        <p:origin x="-102" y="-114"/>
      </p:cViewPr>
      <p:guideLst>
        <p:guide orient="horz" pos="3702"/>
        <p:guide pos="211"/>
      </p:guideLst>
    </p:cSldViewPr>
  </p:slideViewPr>
  <p:outlineViewPr>
    <p:cViewPr>
      <p:scale>
        <a:sx n="33" d="100"/>
        <a:sy n="33" d="100"/>
      </p:scale>
      <p:origin x="0" y="-1825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3108"/>
    </p:cViewPr>
  </p:sorterViewPr>
  <p:notesViewPr>
    <p:cSldViewPr snapToGrid="0" snapToObjects="1">
      <p:cViewPr varScale="1">
        <p:scale>
          <a:sx n="69" d="100"/>
          <a:sy n="69" d="100"/>
        </p:scale>
        <p:origin x="12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1-09T12:27:19.087" idx="23">
    <p:pos x="4612" y="463"/>
    <p:text>добавить слайд , "УСПЕШНЫХ ПРОДАЖ!"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1-09T11:57:49.737" idx="2">
    <p:pos x="6141" y="916"/>
    <p:text>можно добавить количество договор с  ЛПУ РГС по РФ, число.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69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4" y="1"/>
            <a:ext cx="2945768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2D92-7D93-4723-A007-F52E47CE929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29"/>
            <a:ext cx="2945769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4" y="9429729"/>
            <a:ext cx="2945768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0498-74EB-40D1-A71B-520BEFE4D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06358" y="4715906"/>
            <a:ext cx="4984962" cy="4467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3269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3538" y="687388"/>
            <a:ext cx="6132512" cy="3451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0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7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5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9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0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90738" y="1001713"/>
            <a:ext cx="8902701" cy="500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2650791" y="13769807"/>
            <a:ext cx="2028362" cy="730697"/>
          </a:xfrm>
          <a:prstGeom prst="rect">
            <a:avLst/>
          </a:prstGeom>
        </p:spPr>
        <p:txBody>
          <a:bodyPr/>
          <a:lstStyle/>
          <a:p>
            <a:fld id="{A34FD3A6-A934-4AF4-9DF6-26C6029EFE2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3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заголовком и подзаголовком в одну строк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4.png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2" y="477452"/>
            <a:ext cx="1208777" cy="16793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11020" y="6498302"/>
            <a:ext cx="217149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4.png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619" y="233604"/>
            <a:ext cx="1462618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10" y="285728"/>
            <a:ext cx="9334566" cy="1047756"/>
          </a:xfrm>
          <a:prstGeom prst="rect">
            <a:avLst/>
          </a:prstGeom>
        </p:spPr>
        <p:txBody>
          <a:bodyPr/>
          <a:lstStyle>
            <a:lvl1pPr algn="l">
              <a:lnSpc>
                <a:spcPts val="2900"/>
              </a:lnSpc>
              <a:spcBef>
                <a:spcPts val="600"/>
              </a:spcBef>
              <a:defRPr sz="2900">
                <a:solidFill>
                  <a:srgbClr val="333333"/>
                </a:solidFill>
              </a:defRPr>
            </a:lvl1pPr>
            <a:lvl2pPr marL="1009600" indent="-552421" algn="l">
              <a:lnSpc>
                <a:spcPts val="2900"/>
              </a:lnSpc>
              <a:spcBef>
                <a:spcPts val="600"/>
              </a:spcBef>
              <a:buSzPct val="100000"/>
              <a:buChar char="–"/>
              <a:defRPr sz="2900">
                <a:solidFill>
                  <a:srgbClr val="333333"/>
                </a:solidFill>
              </a:defRPr>
            </a:lvl2pPr>
            <a:lvl3pPr marL="1190565" indent="-276209" algn="l">
              <a:lnSpc>
                <a:spcPts val="2900"/>
              </a:lnSpc>
              <a:spcBef>
                <a:spcPts val="600"/>
              </a:spcBef>
              <a:buSzPct val="100000"/>
              <a:buChar char="•"/>
              <a:defRPr sz="2900">
                <a:solidFill>
                  <a:srgbClr val="333333"/>
                </a:solidFill>
              </a:defRPr>
            </a:lvl3pPr>
            <a:lvl4pPr marL="1702984" indent="-331452" algn="l">
              <a:lnSpc>
                <a:spcPts val="2900"/>
              </a:lnSpc>
              <a:spcBef>
                <a:spcPts val="600"/>
              </a:spcBef>
              <a:buSzPct val="100000"/>
              <a:buChar char="–"/>
              <a:defRPr sz="2900">
                <a:solidFill>
                  <a:srgbClr val="333333"/>
                </a:solidFill>
              </a:defRPr>
            </a:lvl4pPr>
            <a:lvl5pPr marL="2160160" indent="-331452" algn="l">
              <a:lnSpc>
                <a:spcPts val="2900"/>
              </a:lnSpc>
              <a:spcBef>
                <a:spcPts val="600"/>
              </a:spcBef>
              <a:buSzPct val="100000"/>
              <a:buChar char="»"/>
              <a:defRPr sz="2900">
                <a:solidFill>
                  <a:srgbClr val="33333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02179" y="6507022"/>
            <a:ext cx="231275" cy="318860"/>
          </a:xfrm>
          <a:prstGeom prst="rect">
            <a:avLst/>
          </a:prstGeom>
        </p:spPr>
        <p:txBody>
          <a:bodyPr/>
          <a:lstStyle>
            <a:lvl1pPr defTabSz="1219168">
              <a:lnSpc>
                <a:spcPts val="2000"/>
              </a:lnSpc>
              <a:defRPr sz="9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заголовком и подзаголовком в одну строку и четырьмя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16648" y="6268489"/>
            <a:ext cx="153964" cy="230114"/>
          </a:xfrm>
          <a:prstGeom prst="rect">
            <a:avLst/>
          </a:prstGeom>
        </p:spPr>
        <p:txBody>
          <a:bodyPr lIns="0" tIns="0" rIns="0" bIns="0"/>
          <a:lstStyle>
            <a:lvl1pPr defTabSz="1219125">
              <a:lnSpc>
                <a:spcPts val="2000"/>
              </a:lnSpc>
              <a:defRPr sz="10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tabLst>
                <a:tab pos="241300" algn="l"/>
              </a:tabLst>
              <a:defRPr sz="1200"/>
            </a:pPr>
            <a:endParaRPr/>
          </a:p>
        </p:txBody>
      </p:sp>
      <p:pic>
        <p:nvPicPr>
          <p:cNvPr id="100" name="image4.png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393" y="243774"/>
            <a:ext cx="1208777" cy="16793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3832" y="196549"/>
            <a:ext cx="10321288" cy="26238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cap="all">
                <a:solidFill>
                  <a:srgbClr val="B13A46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заголовком и подзаголовком в одну строку">
    <p:bg>
      <p:bgPr>
        <a:solidFill>
          <a:srgbClr val="E6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11020" y="6498302"/>
            <a:ext cx="217149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Текстовый слайд с заголовком и подзаголовком в одну строк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11020" y="6498302"/>
            <a:ext cx="217149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2330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4.png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619" y="233604"/>
            <a:ext cx="1462618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10" y="285728"/>
            <a:ext cx="9334566" cy="1047756"/>
          </a:xfrm>
          <a:prstGeom prst="rect">
            <a:avLst/>
          </a:prstGeom>
        </p:spPr>
        <p:txBody>
          <a:bodyPr/>
          <a:lstStyle>
            <a:lvl1pPr algn="l">
              <a:lnSpc>
                <a:spcPts val="2900"/>
              </a:lnSpc>
              <a:spcBef>
                <a:spcPts val="600"/>
              </a:spcBef>
              <a:defRPr sz="2900">
                <a:solidFill>
                  <a:srgbClr val="333333"/>
                </a:solidFill>
              </a:defRPr>
            </a:lvl1pPr>
            <a:lvl2pPr marL="1009600" indent="-552421" algn="l">
              <a:lnSpc>
                <a:spcPts val="2900"/>
              </a:lnSpc>
              <a:spcBef>
                <a:spcPts val="600"/>
              </a:spcBef>
              <a:buSzPct val="100000"/>
              <a:buChar char="–"/>
              <a:defRPr sz="2900">
                <a:solidFill>
                  <a:srgbClr val="333333"/>
                </a:solidFill>
              </a:defRPr>
            </a:lvl2pPr>
            <a:lvl3pPr marL="1190565" indent="-276209" algn="l">
              <a:lnSpc>
                <a:spcPts val="2900"/>
              </a:lnSpc>
              <a:spcBef>
                <a:spcPts val="600"/>
              </a:spcBef>
              <a:buSzPct val="100000"/>
              <a:buChar char="•"/>
              <a:defRPr sz="2900">
                <a:solidFill>
                  <a:srgbClr val="333333"/>
                </a:solidFill>
              </a:defRPr>
            </a:lvl3pPr>
            <a:lvl4pPr marL="1702984" indent="-331452" algn="l">
              <a:lnSpc>
                <a:spcPts val="2900"/>
              </a:lnSpc>
              <a:spcBef>
                <a:spcPts val="600"/>
              </a:spcBef>
              <a:buSzPct val="100000"/>
              <a:buChar char="–"/>
              <a:defRPr sz="2900">
                <a:solidFill>
                  <a:srgbClr val="333333"/>
                </a:solidFill>
              </a:defRPr>
            </a:lvl4pPr>
            <a:lvl5pPr marL="2160160" indent="-331452" algn="l">
              <a:lnSpc>
                <a:spcPts val="2900"/>
              </a:lnSpc>
              <a:spcBef>
                <a:spcPts val="600"/>
              </a:spcBef>
              <a:buSzPct val="100000"/>
              <a:buChar char="»"/>
              <a:defRPr sz="2900">
                <a:solidFill>
                  <a:srgbClr val="33333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02179" y="6507022"/>
            <a:ext cx="231275" cy="318860"/>
          </a:xfrm>
          <a:prstGeom prst="rect">
            <a:avLst/>
          </a:prstGeom>
        </p:spPr>
        <p:txBody>
          <a:bodyPr/>
          <a:lstStyle>
            <a:lvl1pPr defTabSz="1219168">
              <a:lnSpc>
                <a:spcPts val="2000"/>
              </a:lnSpc>
              <a:defRPr sz="9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393" y="243774"/>
            <a:ext cx="1208777" cy="16793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3832" y="6503292"/>
            <a:ext cx="687048" cy="215446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600"/>
              </a:spcBef>
              <a:defRPr sz="800">
                <a:solidFill>
                  <a:srgbClr val="808080"/>
                </a:solidFill>
              </a:defRPr>
            </a:lvl1pPr>
            <a:lvl2pPr marL="609568" indent="-152392" algn="l">
              <a:spcBef>
                <a:spcPts val="600"/>
              </a:spcBef>
              <a:buSzPct val="100000"/>
              <a:buChar char="–"/>
              <a:defRPr sz="800">
                <a:solidFill>
                  <a:srgbClr val="808080"/>
                </a:solidFill>
              </a:defRPr>
            </a:lvl2pPr>
            <a:lvl3pPr marL="990552" indent="-76196" algn="l">
              <a:spcBef>
                <a:spcPts val="600"/>
              </a:spcBef>
              <a:buSzPct val="100000"/>
              <a:buChar char="•"/>
              <a:defRPr sz="800">
                <a:solidFill>
                  <a:srgbClr val="808080"/>
                </a:solidFill>
              </a:defRPr>
            </a:lvl3pPr>
            <a:lvl4pPr marL="1462967" indent="-91435" algn="l">
              <a:spcBef>
                <a:spcPts val="600"/>
              </a:spcBef>
              <a:buSzPct val="100000"/>
              <a:buChar char="–"/>
              <a:defRPr sz="800">
                <a:solidFill>
                  <a:srgbClr val="808080"/>
                </a:solidFill>
              </a:defRPr>
            </a:lvl4pPr>
            <a:lvl5pPr marL="1920144" indent="-91434" algn="l">
              <a:spcBef>
                <a:spcPts val="600"/>
              </a:spcBef>
              <a:buSzPct val="100000"/>
              <a:buChar char="»"/>
              <a:defRPr sz="800">
                <a:solidFill>
                  <a:srgbClr val="808080"/>
                </a:solidFill>
              </a:defRPr>
            </a:lvl5pPr>
          </a:lstStyle>
          <a:p>
            <a:r>
              <a:t>ИСТОЧНИК: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6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768235" y="6500217"/>
            <a:ext cx="6704437" cy="221600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600"/>
              </a:spcBef>
              <a:defRPr sz="800">
                <a:solidFill>
                  <a:srgbClr val="808080"/>
                </a:solidFill>
              </a:defRPr>
            </a:lvl1pPr>
          </a:lstStyle>
          <a:p>
            <a:r>
              <a:t>Сноски здесь</a:t>
            </a:r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11020" y="6498302"/>
            <a:ext cx="217149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на бел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285710" y="3047998"/>
            <a:ext cx="6191295" cy="2762271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000"/>
              </a:lnSpc>
              <a:defRPr sz="49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Заголовокпрезентации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0" y="416965"/>
            <a:ext cx="3280836" cy="44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2" y="0"/>
            <a:ext cx="53815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F6A1A0-4A77-4890-A25F-111BEAB5650C}"/>
              </a:ext>
            </a:extLst>
          </p:cNvPr>
          <p:cNvSpPr txBox="1">
            <a:spLocks/>
          </p:cNvSpPr>
          <p:nvPr userDrawn="1"/>
        </p:nvSpPr>
        <p:spPr>
          <a:xfrm>
            <a:off x="10985724" y="6286045"/>
            <a:ext cx="1047062" cy="477237"/>
          </a:xfrm>
          <a:prstGeom prst="rect">
            <a:avLst/>
          </a:prstGeom>
        </p:spPr>
        <p:txBody>
          <a:bodyPr>
            <a:normAutofit/>
          </a:bodyPr>
          <a:lstStyle>
            <a:lvl1pPr defTabSz="1031875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1031875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defTabSz="1031875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defTabSz="1031875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defTabSz="1031875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0318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0318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0318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0318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023"/>
              </a:lnSpc>
              <a:buFont typeface="Arial" panose="020B0604020202020204" pitchFamily="34" charset="0"/>
              <a:buNone/>
              <a:defRPr/>
            </a:pPr>
            <a:fld id="{4D63F6DA-3A75-43BC-89DF-163F3ABB6950}" type="slidenum">
              <a:rPr lang="en-US" altLang="ru-RU" sz="803" smtClean="0">
                <a:solidFill>
                  <a:srgbClr val="131313"/>
                </a:solidFill>
              </a:rPr>
              <a:pPr algn="r" eaLnBrk="1" hangingPunct="1">
                <a:lnSpc>
                  <a:spcPts val="2023"/>
                </a:lnSpc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803">
              <a:solidFill>
                <a:srgbClr val="131313"/>
              </a:solidFill>
            </a:endParaRPr>
          </a:p>
        </p:txBody>
      </p:sp>
      <p:pic>
        <p:nvPicPr>
          <p:cNvPr id="4" name="Picture 4" descr="C:\Users\DЖЕM\Desktop\лого рос мини.png">
            <a:extLst>
              <a:ext uri="{FF2B5EF4-FFF2-40B4-BE49-F238E27FC236}">
                <a16:creationId xmlns:a16="http://schemas.microsoft.com/office/drawing/2014/main" xmlns="" id="{ABA0B821-9102-4BFB-BBDE-BB1B9134B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273" y="380697"/>
            <a:ext cx="1462889" cy="2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85710" y="285731"/>
            <a:ext cx="9429816" cy="11430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852"/>
              </a:lnSpc>
              <a:defRPr sz="2524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67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15B685-980B-6E49-8F95-5713522E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CEEAB15-1B8C-DD4F-8119-2BB0A0A81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084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: фиол. фон, 100 лет, орел">
    <p:bg>
      <p:bgPr>
        <a:solidFill>
          <a:srgbClr val="4B3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13601" y="3050438"/>
            <a:ext cx="5581649" cy="757126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defRPr sz="4800" spc="-27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Ввести заголовок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08614" y="0"/>
            <a:ext cx="3209596" cy="6858000"/>
          </a:xfrm>
          <a:custGeom>
            <a:avLst/>
            <a:gdLst/>
            <a:ahLst/>
            <a:cxnLst/>
            <a:rect l="l" t="t" r="r" b="b"/>
            <a:pathLst>
              <a:path w="2407197" h="5143500">
                <a:moveTo>
                  <a:pt x="199500" y="0"/>
                </a:moveTo>
                <a:lnTo>
                  <a:pt x="240642" y="0"/>
                </a:lnTo>
                <a:cubicBezTo>
                  <a:pt x="109462" y="410896"/>
                  <a:pt x="38973" y="848767"/>
                  <a:pt x="38973" y="1303101"/>
                </a:cubicBezTo>
                <a:cubicBezTo>
                  <a:pt x="38973" y="2982725"/>
                  <a:pt x="1002343" y="4437342"/>
                  <a:pt x="2407197" y="5143500"/>
                </a:cubicBezTo>
                <a:lnTo>
                  <a:pt x="2321707" y="5143500"/>
                </a:lnTo>
                <a:cubicBezTo>
                  <a:pt x="941128" y="4418551"/>
                  <a:pt x="0" y="2970733"/>
                  <a:pt x="0" y="1303102"/>
                </a:cubicBezTo>
                <a:cubicBezTo>
                  <a:pt x="0" y="849026"/>
                  <a:pt x="69776" y="411247"/>
                  <a:pt x="199500" y="0"/>
                </a:cubicBezTo>
                <a:close/>
              </a:path>
            </a:pathLst>
          </a:custGeom>
          <a:solidFill>
            <a:srgbClr val="B40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488"/>
          <a:stretch/>
        </p:blipFill>
        <p:spPr>
          <a:xfrm>
            <a:off x="7406297" y="624239"/>
            <a:ext cx="4785704" cy="2520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13600" y="4946103"/>
            <a:ext cx="2686336" cy="236988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Добавить дату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89" y="5946105"/>
            <a:ext cx="171909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8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: бордовый фон, орел">
    <p:bg>
      <p:bgPr>
        <a:solidFill>
          <a:srgbClr val="99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600" y="3096602"/>
            <a:ext cx="5604880" cy="664797"/>
          </a:xfrm>
        </p:spPr>
        <p:txBody>
          <a:bodyPr anchor="ctr"/>
          <a:lstStyle>
            <a:lvl1pPr>
              <a:lnSpc>
                <a:spcPct val="90000"/>
              </a:lnSpc>
              <a:defRPr sz="4800" b="0" spc="-27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Ввести заголовок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36"/>
          <a:stretch/>
        </p:blipFill>
        <p:spPr>
          <a:xfrm>
            <a:off x="7416148" y="627597"/>
            <a:ext cx="4775853" cy="2520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3600" y="6376315"/>
            <a:ext cx="2686336" cy="236988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Ввести дату</a:t>
            </a:r>
          </a:p>
        </p:txBody>
      </p:sp>
    </p:spTree>
    <p:extLst>
      <p:ext uri="{BB962C8B-B14F-4D97-AF65-F5344CB8AC3E}">
        <p14:creationId xmlns:p14="http://schemas.microsoft.com/office/powerpoint/2010/main" val="426448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: серый фон, 100 л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01681" y="4992558"/>
            <a:ext cx="5723467" cy="757126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4800" spc="-27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Ввести заголовок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1" y="499192"/>
            <a:ext cx="2400000" cy="3192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408401" y="1"/>
            <a:ext cx="8789228" cy="6862080"/>
            <a:chOff x="2556300" y="1"/>
            <a:chExt cx="6591921" cy="5146560"/>
          </a:xfrm>
          <a:solidFill>
            <a:srgbClr val="B4012F"/>
          </a:solidFill>
        </p:grpSpPr>
        <p:sp>
          <p:nvSpPr>
            <p:cNvPr id="3" name="Oval 2"/>
            <p:cNvSpPr>
              <a:spLocks noChangeAspect="1"/>
            </p:cNvSpPr>
            <p:nvPr userDrawn="1"/>
          </p:nvSpPr>
          <p:spPr>
            <a:xfrm>
              <a:off x="2556300" y="1"/>
              <a:ext cx="5652000" cy="3282725"/>
            </a:xfrm>
            <a:custGeom>
              <a:avLst/>
              <a:gdLst/>
              <a:ahLst/>
              <a:cxnLst/>
              <a:rect l="l" t="t" r="r" b="b"/>
              <a:pathLst>
                <a:path w="5652000" h="3282725">
                  <a:moveTo>
                    <a:pt x="40197" y="0"/>
                  </a:moveTo>
                  <a:lnTo>
                    <a:pt x="58385" y="0"/>
                  </a:lnTo>
                  <a:cubicBezTo>
                    <a:pt x="30674" y="148267"/>
                    <a:pt x="18000" y="301016"/>
                    <a:pt x="18000" y="456725"/>
                  </a:cubicBezTo>
                  <a:cubicBezTo>
                    <a:pt x="18000" y="2007541"/>
                    <a:pt x="1275184" y="3264725"/>
                    <a:pt x="2826000" y="3264725"/>
                  </a:cubicBezTo>
                  <a:cubicBezTo>
                    <a:pt x="4376816" y="3264725"/>
                    <a:pt x="5634000" y="2007541"/>
                    <a:pt x="5634000" y="456725"/>
                  </a:cubicBezTo>
                  <a:cubicBezTo>
                    <a:pt x="5634000" y="301016"/>
                    <a:pt x="5621326" y="148267"/>
                    <a:pt x="5593615" y="0"/>
                  </a:cubicBezTo>
                  <a:lnTo>
                    <a:pt x="5611803" y="0"/>
                  </a:lnTo>
                  <a:cubicBezTo>
                    <a:pt x="5639411" y="148292"/>
                    <a:pt x="5652000" y="301038"/>
                    <a:pt x="5652000" y="456725"/>
                  </a:cubicBezTo>
                  <a:cubicBezTo>
                    <a:pt x="5652000" y="2017482"/>
                    <a:pt x="4386757" y="3282725"/>
                    <a:pt x="2826000" y="3282725"/>
                  </a:cubicBezTo>
                  <a:cubicBezTo>
                    <a:pt x="1265243" y="3282725"/>
                    <a:pt x="0" y="2017482"/>
                    <a:pt x="0" y="456725"/>
                  </a:cubicBezTo>
                  <a:cubicBezTo>
                    <a:pt x="0" y="301038"/>
                    <a:pt x="12590" y="148292"/>
                    <a:pt x="401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" name="Rectangle 1"/>
            <p:cNvSpPr>
              <a:spLocks noChangeAspect="1"/>
            </p:cNvSpPr>
            <p:nvPr userDrawn="1"/>
          </p:nvSpPr>
          <p:spPr>
            <a:xfrm>
              <a:off x="5368221" y="2054161"/>
              <a:ext cx="3780000" cy="3092400"/>
            </a:xfrm>
            <a:custGeom>
              <a:avLst/>
              <a:gdLst/>
              <a:ahLst/>
              <a:cxnLst/>
              <a:rect l="l" t="t" r="r" b="b"/>
              <a:pathLst>
                <a:path w="3780000" h="3092400">
                  <a:moveTo>
                    <a:pt x="0" y="0"/>
                  </a:moveTo>
                  <a:lnTo>
                    <a:pt x="3780000" y="0"/>
                  </a:lnTo>
                  <a:lnTo>
                    <a:pt x="3780000" y="19439"/>
                  </a:lnTo>
                  <a:lnTo>
                    <a:pt x="17379" y="19439"/>
                  </a:lnTo>
                  <a:lnTo>
                    <a:pt x="17379" y="3092400"/>
                  </a:lnTo>
                  <a:lnTo>
                    <a:pt x="0" y="3092400"/>
                  </a:lnTo>
                  <a:close/>
                </a:path>
              </a:pathLst>
            </a:custGeom>
            <a:solidFill>
              <a:srgbClr val="C7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9344" y="6363615"/>
            <a:ext cx="2686336" cy="236988"/>
          </a:xfrm>
        </p:spPr>
        <p:txBody>
          <a:bodyPr wrap="none"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Добавить дату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958" y="5946105"/>
            <a:ext cx="171909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: темно-фиол. фон, 100 лет">
    <p:bg>
      <p:bgPr>
        <a:solidFill>
          <a:srgbClr val="33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01681" y="4992558"/>
            <a:ext cx="5723467" cy="757126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4800" spc="-27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Ввести заголовок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10561" y="1"/>
            <a:ext cx="6481441" cy="5117655"/>
            <a:chOff x="4282920" y="0"/>
            <a:chExt cx="4861081" cy="3838241"/>
          </a:xfrm>
          <a:solidFill>
            <a:srgbClr val="B4012F"/>
          </a:solidFill>
        </p:grpSpPr>
        <p:sp>
          <p:nvSpPr>
            <p:cNvPr id="10" name="Oval 9"/>
            <p:cNvSpPr>
              <a:spLocks noChangeAspect="1"/>
            </p:cNvSpPr>
            <p:nvPr userDrawn="1"/>
          </p:nvSpPr>
          <p:spPr>
            <a:xfrm>
              <a:off x="4282920" y="0"/>
              <a:ext cx="4861081" cy="3838241"/>
            </a:xfrm>
            <a:custGeom>
              <a:avLst/>
              <a:gdLst/>
              <a:ahLst/>
              <a:cxnLst/>
              <a:rect l="l" t="t" r="r" b="b"/>
              <a:pathLst>
                <a:path w="4861081" h="3838241">
                  <a:moveTo>
                    <a:pt x="10452" y="0"/>
                  </a:moveTo>
                  <a:lnTo>
                    <a:pt x="33301" y="0"/>
                  </a:lnTo>
                  <a:cubicBezTo>
                    <a:pt x="25956" y="85915"/>
                    <a:pt x="22789" y="172759"/>
                    <a:pt x="22789" y="260343"/>
                  </a:cubicBezTo>
                  <a:cubicBezTo>
                    <a:pt x="22789" y="2223775"/>
                    <a:pt x="1614466" y="3815452"/>
                    <a:pt x="3577898" y="3815452"/>
                  </a:cubicBezTo>
                  <a:cubicBezTo>
                    <a:pt x="4030479" y="3815452"/>
                    <a:pt x="4463307" y="3730882"/>
                    <a:pt x="4861081" y="3575749"/>
                  </a:cubicBezTo>
                  <a:lnTo>
                    <a:pt x="4861081" y="3600245"/>
                  </a:lnTo>
                  <a:cubicBezTo>
                    <a:pt x="4463006" y="3754293"/>
                    <a:pt x="4030256" y="3838241"/>
                    <a:pt x="3577898" y="3838241"/>
                  </a:cubicBezTo>
                  <a:cubicBezTo>
                    <a:pt x="1601879" y="3838241"/>
                    <a:pt x="0" y="2236362"/>
                    <a:pt x="0" y="260343"/>
                  </a:cubicBezTo>
                  <a:cubicBezTo>
                    <a:pt x="0" y="172765"/>
                    <a:pt x="3147" y="85921"/>
                    <a:pt x="1045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5443522" y="1589463"/>
              <a:ext cx="1890210" cy="1890210"/>
            </a:xfrm>
            <a:custGeom>
              <a:avLst/>
              <a:gdLst/>
              <a:ahLst/>
              <a:cxnLst/>
              <a:rect l="l" t="t" r="r" b="b"/>
              <a:pathLst>
                <a:path w="1890210" h="1890210">
                  <a:moveTo>
                    <a:pt x="18105" y="18105"/>
                  </a:moveTo>
                  <a:lnTo>
                    <a:pt x="18105" y="1872105"/>
                  </a:lnTo>
                  <a:lnTo>
                    <a:pt x="1872105" y="1872105"/>
                  </a:lnTo>
                  <a:lnTo>
                    <a:pt x="1872105" y="18105"/>
                  </a:lnTo>
                  <a:close/>
                  <a:moveTo>
                    <a:pt x="0" y="0"/>
                  </a:moveTo>
                  <a:lnTo>
                    <a:pt x="1890210" y="0"/>
                  </a:lnTo>
                  <a:lnTo>
                    <a:pt x="1890210" y="1890210"/>
                  </a:lnTo>
                  <a:lnTo>
                    <a:pt x="0" y="18902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6" y="488952"/>
            <a:ext cx="2400000" cy="3291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9344" y="6363615"/>
            <a:ext cx="2686336" cy="236988"/>
          </a:xfrm>
        </p:spPr>
        <p:txBody>
          <a:bodyPr wrap="none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Добавить дату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958" y="5946105"/>
            <a:ext cx="171909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68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заголовком и подзаголовком в одну строку копия">
    <p:bg>
      <p:bgPr>
        <a:solidFill>
          <a:srgbClr val="E6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4.png" descr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2" y="477452"/>
            <a:ext cx="1208777" cy="16793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11020" y="6498302"/>
            <a:ext cx="217149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 на темном фоне">
    <p:bg>
      <p:bgPr>
        <a:solidFill>
          <a:srgbClr val="991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5.png" descr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5" y="2"/>
            <a:ext cx="538150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6.png" descr="image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17" y="-38100"/>
            <a:ext cx="7443520" cy="6915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7.png" descr="image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0" y="416966"/>
            <a:ext cx="3280834" cy="43653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07" y="3047997"/>
            <a:ext cx="6000795" cy="2667021"/>
          </a:xfrm>
          <a:prstGeom prst="rect">
            <a:avLst/>
          </a:prstGeom>
        </p:spPr>
        <p:txBody>
          <a:bodyPr anchor="t"/>
          <a:lstStyle>
            <a:lvl1pPr>
              <a:lnSpc>
                <a:spcPts val="5000"/>
              </a:lnSpc>
              <a:defRPr sz="4900" b="0">
                <a:solidFill>
                  <a:srgbClr val="AD1D3D"/>
                </a:solidFill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20451" y="6356350"/>
            <a:ext cx="217150" cy="2024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662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Слайд think-cell" r:id="rId22" imgW="360" imgH="360" progId="TCLayout.ActiveDocument.1">
                  <p:embed/>
                </p:oleObj>
              </mc:Choice>
              <mc:Fallback>
                <p:oleObj name="Слайд think-cell" r:id="rId2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05531" y="6570140"/>
            <a:ext cx="217149" cy="20241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70" r:id="rId3"/>
    <p:sldLayoutId id="2147483669" r:id="rId4"/>
    <p:sldLayoutId id="2147483668" r:id="rId5"/>
    <p:sldLayoutId id="2147483667" r:id="rId6"/>
    <p:sldLayoutId id="2147483651" r:id="rId7"/>
    <p:sldLayoutId id="2147483652" r:id="rId8"/>
    <p:sldLayoutId id="2147483654" r:id="rId9"/>
    <p:sldLayoutId id="2147483657" r:id="rId10"/>
    <p:sldLayoutId id="2147483658" r:id="rId11"/>
    <p:sldLayoutId id="2147483659" r:id="rId12"/>
    <p:sldLayoutId id="2147483661" r:id="rId13"/>
    <p:sldLayoutId id="2147483671" r:id="rId14"/>
    <p:sldLayoutId id="2147483663" r:id="rId15"/>
    <p:sldLayoutId id="2147483664" r:id="rId16"/>
    <p:sldLayoutId id="2147483665" r:id="rId17"/>
    <p:sldLayoutId id="2147483793" r:id="rId18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2583049" marR="0" indent="-29716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3040226" marR="0" indent="-29716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3497403" marR="0" indent="-29716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3954580" marR="0" indent="-29716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comments" Target="../comments/comment1.xml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4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comments" Target="../comments/comment2.xml"/><Relationship Id="rId10" Type="http://schemas.openxmlformats.org/officeDocument/2006/relationships/image" Target="../media/image25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">
            <a:extLst>
              <a:ext uri="{FF2B5EF4-FFF2-40B4-BE49-F238E27FC236}">
                <a16:creationId xmlns="" xmlns:a16="http://schemas.microsoft.com/office/drawing/2014/main" id="{843D9899-2827-BF4F-A8F1-B3105DCB9ED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image71.png" descr="image71.png">
            <a:extLst>
              <a:ext uri="{FF2B5EF4-FFF2-40B4-BE49-F238E27FC236}">
                <a16:creationId xmlns="" xmlns:a16="http://schemas.microsoft.com/office/drawing/2014/main" id="{D9490068-68B5-F246-9720-B8BFB823C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1" t="13787" r="5134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091C063-F747-3445-922C-D0431F94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2" t="13720" r="4872" b="487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4" name="image73.png" descr="image73.png">
            <a:extLst>
              <a:ext uri="{FF2B5EF4-FFF2-40B4-BE49-F238E27FC236}">
                <a16:creationId xmlns="" xmlns:a16="http://schemas.microsoft.com/office/drawing/2014/main" id="{DA9612C2-81D1-8E4E-944E-3FE9B46F69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546" y="2998137"/>
            <a:ext cx="6490907" cy="86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DAF70757-D666-D84B-A29F-CDE72C990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44" y="4323465"/>
            <a:ext cx="2020311" cy="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46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740228" y="595086"/>
            <a:ext cx="10813143" cy="573314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+mj-lt"/>
              </a:rPr>
              <a:t>Ждем вас по адресу</a:t>
            </a: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/>
              <a:t> г. Таштагол, ул. 8 Марта, дом 3.</a:t>
            </a:r>
          </a:p>
          <a:p>
            <a:pPr algn="ctr"/>
            <a:r>
              <a:rPr lang="ru-RU" b="1" dirty="0" smtClean="0"/>
              <a:t> РОСГОССТРАХ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Телефон : 8-923-499-16-79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035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07" y="0"/>
            <a:ext cx="5304394" cy="6860572"/>
          </a:xfrm>
          <a:prstGeom prst="rect">
            <a:avLst/>
          </a:prstGeom>
        </p:spPr>
      </p:pic>
      <p:pic>
        <p:nvPicPr>
          <p:cNvPr id="39" name="Изображение" descr="Изображение">
            <a:extLst>
              <a:ext uri="{FF2B5EF4-FFF2-40B4-BE49-F238E27FC236}">
                <a16:creationId xmlns="" xmlns:a16="http://schemas.microsoft.com/office/drawing/2014/main" id="{2CF78853-547A-5948-83E3-8EC30EE98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733" y="1165526"/>
            <a:ext cx="2672106" cy="2672105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</p:pic>
      <p:pic>
        <p:nvPicPr>
          <p:cNvPr id="40" name="Изображение" descr="Изображение">
            <a:extLst>
              <a:ext uri="{FF2B5EF4-FFF2-40B4-BE49-F238E27FC236}">
                <a16:creationId xmlns="" xmlns:a16="http://schemas.microsoft.com/office/drawing/2014/main" id="{840F0867-1411-F742-92C1-83FD586A9B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31" y="1165526"/>
            <a:ext cx="2672106" cy="267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Изображение" descr="Изображение">
            <a:extLst>
              <a:ext uri="{FF2B5EF4-FFF2-40B4-BE49-F238E27FC236}">
                <a16:creationId xmlns="" xmlns:a16="http://schemas.microsoft.com/office/drawing/2014/main" id="{389B5576-5BE6-4045-82FF-7DC1B9CD0E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431" y="3989381"/>
            <a:ext cx="2663990" cy="266398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11593"/>
              </a:srgbClr>
            </a:outerShdw>
          </a:effectLst>
        </p:spPr>
      </p:pic>
      <p:pic>
        <p:nvPicPr>
          <p:cNvPr id="43" name="Изображение" descr="Изображение">
            <a:extLst>
              <a:ext uri="{FF2B5EF4-FFF2-40B4-BE49-F238E27FC236}">
                <a16:creationId xmlns="" xmlns:a16="http://schemas.microsoft.com/office/drawing/2014/main" id="{DFED2F5D-0A56-8A48-9F6B-67B0E438D6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014" y="3988159"/>
            <a:ext cx="2672105" cy="267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Изображение" descr="Изображение">
            <a:extLst>
              <a:ext uri="{FF2B5EF4-FFF2-40B4-BE49-F238E27FC236}">
                <a16:creationId xmlns="" xmlns:a16="http://schemas.microsoft.com/office/drawing/2014/main" id="{E8064767-375D-CB4D-B801-AF47A8AC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64420" y="3996274"/>
            <a:ext cx="2663990" cy="2663990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11593"/>
              </a:srgbClr>
            </a:outerShdw>
          </a:effectLst>
        </p:spPr>
      </p:pic>
      <p:pic>
        <p:nvPicPr>
          <p:cNvPr id="45" name="Изображение" descr="Изображение">
            <a:extLst>
              <a:ext uri="{FF2B5EF4-FFF2-40B4-BE49-F238E27FC236}">
                <a16:creationId xmlns="" xmlns:a16="http://schemas.microsoft.com/office/drawing/2014/main" id="{F52B0E48-2E38-9B4E-98FB-159E9F2C15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57014" y="1173642"/>
            <a:ext cx="2663990" cy="266398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11593"/>
              </a:srgbClr>
            </a:outerShdw>
          </a:effectLst>
        </p:spPr>
      </p:pic>
      <p:sp>
        <p:nvSpPr>
          <p:cNvPr id="19" name="Преимущества РГС">
            <a:extLst>
              <a:ext uri="{FF2B5EF4-FFF2-40B4-BE49-F238E27FC236}">
                <a16:creationId xmlns="" xmlns:a16="http://schemas.microsoft.com/office/drawing/2014/main" id="{0D8950F8-266A-754C-B5E1-120BB02CE670}"/>
              </a:ext>
            </a:extLst>
          </p:cNvPr>
          <p:cNvSpPr txBox="1"/>
          <p:nvPr/>
        </p:nvSpPr>
        <p:spPr>
          <a:xfrm>
            <a:off x="288000" y="360000"/>
            <a:ext cx="9369699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2600" b="1" cap="all">
                <a:solidFill>
                  <a:srgbClr val="505254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lvl1pPr>
          </a:lstStyle>
          <a:p>
            <a:r>
              <a:rPr lang="ru-RU" dirty="0">
                <a:latin typeface="+mn-lt"/>
              </a:rPr>
              <a:t>Почему Росгосстрах (чем мы лучше других)?</a:t>
            </a:r>
          </a:p>
        </p:txBody>
      </p:sp>
      <p:sp>
        <p:nvSpPr>
          <p:cNvPr id="21" name="Компания входит  в ТОП-5 ведущих страховщиков страны">
            <a:extLst>
              <a:ext uri="{FF2B5EF4-FFF2-40B4-BE49-F238E27FC236}">
                <a16:creationId xmlns="" xmlns:a16="http://schemas.microsoft.com/office/drawing/2014/main" id="{A86655A0-40E9-2B40-BC6C-F370FEC3C84F}"/>
              </a:ext>
            </a:extLst>
          </p:cNvPr>
          <p:cNvSpPr txBox="1"/>
          <p:nvPr/>
        </p:nvSpPr>
        <p:spPr>
          <a:xfrm>
            <a:off x="687057" y="5219322"/>
            <a:ext cx="2098764" cy="71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Компания входит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ТОП-5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ведущих страховщиков страны</a:t>
            </a:r>
          </a:p>
        </p:txBody>
      </p:sp>
      <p:sp>
        <p:nvSpPr>
          <p:cNvPr id="24" name="Самый известный страховой бренд…">
            <a:extLst>
              <a:ext uri="{FF2B5EF4-FFF2-40B4-BE49-F238E27FC236}">
                <a16:creationId xmlns="" xmlns:a16="http://schemas.microsoft.com/office/drawing/2014/main" id="{545F6713-CDF4-B646-9B8A-4DFA25CCE03E}"/>
              </a:ext>
            </a:extLst>
          </p:cNvPr>
          <p:cNvSpPr txBox="1"/>
          <p:nvPr/>
        </p:nvSpPr>
        <p:spPr>
          <a:xfrm>
            <a:off x="868716" y="2442704"/>
            <a:ext cx="1789929" cy="9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Самый </a:t>
            </a:r>
            <a:r>
              <a:rPr lang="ru-RU" b="1" dirty="0">
                <a:solidFill>
                  <a:srgbClr val="990032"/>
                </a:solidFill>
                <a:latin typeface="+mn-lt"/>
              </a:rPr>
              <a:t>известный 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страховой бренд </a:t>
            </a:r>
          </a:p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в России:</a:t>
            </a:r>
          </a:p>
          <a:p>
            <a:pPr algn="ctr">
              <a:tabLst>
                <a:tab pos="241300" algn="l"/>
              </a:tabLst>
              <a:defRPr sz="1400" b="1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Знание 92%</a:t>
            </a:r>
          </a:p>
        </p:txBody>
      </p:sp>
      <p:sp>
        <p:nvSpPr>
          <p:cNvPr id="29" name="Крупнейшая компания по географическому присутствию:…">
            <a:extLst>
              <a:ext uri="{FF2B5EF4-FFF2-40B4-BE49-F238E27FC236}">
                <a16:creationId xmlns="" xmlns:a16="http://schemas.microsoft.com/office/drawing/2014/main" id="{1B8F6CFD-B7EF-DF46-BB6D-BAF5C436C09E}"/>
              </a:ext>
            </a:extLst>
          </p:cNvPr>
          <p:cNvSpPr txBox="1"/>
          <p:nvPr/>
        </p:nvSpPr>
        <p:spPr>
          <a:xfrm>
            <a:off x="3758317" y="2442704"/>
            <a:ext cx="1872840" cy="114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Крупнейшая компания по географическому присутствию:</a:t>
            </a:r>
          </a:p>
          <a:p>
            <a:pPr algn="ctr">
              <a:tabLst>
                <a:tab pos="241300" algn="l"/>
              </a:tabLst>
              <a:defRPr sz="1400" b="1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83 региона РФ</a:t>
            </a:r>
          </a:p>
        </p:txBody>
      </p:sp>
      <p:sp>
        <p:nvSpPr>
          <p:cNvPr id="32" name="Высокие российский и международный рейтинги:…">
            <a:extLst>
              <a:ext uri="{FF2B5EF4-FFF2-40B4-BE49-F238E27FC236}">
                <a16:creationId xmlns="" xmlns:a16="http://schemas.microsoft.com/office/drawing/2014/main" id="{8B1BC51B-5F80-B14A-8A13-2D3C8387BFF1}"/>
              </a:ext>
            </a:extLst>
          </p:cNvPr>
          <p:cNvSpPr txBox="1"/>
          <p:nvPr/>
        </p:nvSpPr>
        <p:spPr>
          <a:xfrm>
            <a:off x="6343309" y="2064146"/>
            <a:ext cx="2028011" cy="158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endParaRPr lang="ru-RU" dirty="0">
              <a:latin typeface="+mn-lt"/>
            </a:endParaRPr>
          </a:p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Высокие российский </a:t>
            </a:r>
          </a:p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и международный </a:t>
            </a:r>
            <a:r>
              <a:rPr lang="ru-RU" b="1" dirty="0">
                <a:solidFill>
                  <a:srgbClr val="990032"/>
                </a:solidFill>
                <a:latin typeface="+mn-lt"/>
              </a:rPr>
              <a:t>рейтинги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:</a:t>
            </a:r>
          </a:p>
          <a:p>
            <a:pPr marL="144000" lvl="3" indent="-144000">
              <a:buSzPct val="80000"/>
              <a:buFontTx/>
              <a:buChar char="■"/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Эксперт РА — </a:t>
            </a:r>
            <a:r>
              <a:rPr lang="ru-RU" dirty="0" err="1">
                <a:solidFill>
                  <a:srgbClr val="990032"/>
                </a:solidFill>
                <a:latin typeface="+mn-lt"/>
              </a:rPr>
              <a:t>ruAA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; </a:t>
            </a:r>
          </a:p>
          <a:p>
            <a:pPr marL="144000" lvl="3" indent="-144000">
              <a:buSzPct val="80000"/>
              <a:buFontTx/>
              <a:buChar char="■"/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S&amp;P — </a:t>
            </a:r>
            <a:r>
              <a:rPr lang="ru-RU" dirty="0" smtClean="0">
                <a:solidFill>
                  <a:srgbClr val="990032"/>
                </a:solidFill>
                <a:latin typeface="+mn-lt"/>
              </a:rPr>
              <a:t>BB+ 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(прогноз позитивный)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9E77F088-ABF2-B347-8C0C-E1ACB4A64E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99" y="1497375"/>
            <a:ext cx="733430" cy="733430"/>
          </a:xfrm>
          <a:prstGeom prst="rect">
            <a:avLst/>
          </a:prstGeom>
        </p:spPr>
      </p:pic>
      <p:sp>
        <p:nvSpPr>
          <p:cNvPr id="46" name="Крупнейшая компания по географическому присутствию:…">
            <a:extLst>
              <a:ext uri="{FF2B5EF4-FFF2-40B4-BE49-F238E27FC236}">
                <a16:creationId xmlns="" xmlns:a16="http://schemas.microsoft.com/office/drawing/2014/main" id="{7A34B05A-D315-B840-B8AF-F68C26B72736}"/>
              </a:ext>
            </a:extLst>
          </p:cNvPr>
          <p:cNvSpPr txBox="1"/>
          <p:nvPr/>
        </p:nvSpPr>
        <p:spPr>
          <a:xfrm>
            <a:off x="6420894" y="5219322"/>
            <a:ext cx="1872840" cy="50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Нам доверяют </a:t>
            </a:r>
          </a:p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240 тыс.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компаний</a:t>
            </a:r>
          </a:p>
        </p:txBody>
      </p:sp>
      <p:sp>
        <p:nvSpPr>
          <p:cNvPr id="47" name="Крупнейшая компания по географическому присутствию:…">
            <a:extLst>
              <a:ext uri="{FF2B5EF4-FFF2-40B4-BE49-F238E27FC236}">
                <a16:creationId xmlns="" xmlns:a16="http://schemas.microsoft.com/office/drawing/2014/main" id="{FD93024B-5367-134B-9960-2B49CD5153C8}"/>
              </a:ext>
            </a:extLst>
          </p:cNvPr>
          <p:cNvSpPr txBox="1"/>
          <p:nvPr/>
        </p:nvSpPr>
        <p:spPr>
          <a:xfrm>
            <a:off x="3686211" y="5219322"/>
            <a:ext cx="1872840" cy="50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Под нашей защитой </a:t>
            </a:r>
            <a:r>
              <a:rPr lang="ru-RU" b="1" dirty="0">
                <a:solidFill>
                  <a:srgbClr val="990032"/>
                </a:solidFill>
                <a:latin typeface="+mn-lt"/>
              </a:rPr>
              <a:t>12 млн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015B0B-1A89-044B-9917-E6422D446D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4514" y="4330969"/>
            <a:ext cx="765600" cy="765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5CE2EF-BC77-DF43-9D18-F5FC173911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6215" y="4330969"/>
            <a:ext cx="729315" cy="729315"/>
          </a:xfrm>
          <a:prstGeom prst="rect">
            <a:avLst/>
          </a:prstGeom>
        </p:spPr>
      </p:pic>
      <p:pic>
        <p:nvPicPr>
          <p:cNvPr id="41" name="Изображение" descr="Изображение">
            <a:extLst>
              <a:ext uri="{FF2B5EF4-FFF2-40B4-BE49-F238E27FC236}">
                <a16:creationId xmlns="" xmlns:a16="http://schemas.microsoft.com/office/drawing/2014/main" id="{F491D9A6-266B-2A45-AB2B-2C194E8861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017" y="3988159"/>
            <a:ext cx="2672106" cy="2672105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</p:pic>
      <p:sp>
        <p:nvSpPr>
          <p:cNvPr id="33" name="Одна из крупнейших страховых компаний  по размеру собственного капитала:…">
            <a:extLst>
              <a:ext uri="{FF2B5EF4-FFF2-40B4-BE49-F238E27FC236}">
                <a16:creationId xmlns="" xmlns:a16="http://schemas.microsoft.com/office/drawing/2014/main" id="{88178883-DBCA-9C4A-836A-A3344D2DFF14}"/>
              </a:ext>
            </a:extLst>
          </p:cNvPr>
          <p:cNvSpPr txBox="1"/>
          <p:nvPr/>
        </p:nvSpPr>
        <p:spPr>
          <a:xfrm>
            <a:off x="9134098" y="5219322"/>
            <a:ext cx="2208046" cy="114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tabLst>
                <a:tab pos="241300" algn="l"/>
              </a:tabLst>
              <a:defRPr sz="1400" b="1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Одна из</a:t>
            </a:r>
            <a:r>
              <a:rPr lang="ru-RU" b="0" dirty="0">
                <a:solidFill>
                  <a:srgbClr val="990032"/>
                </a:solidFill>
                <a:latin typeface="+mn-lt"/>
              </a:rPr>
              <a:t> </a:t>
            </a:r>
            <a:r>
              <a:rPr lang="ru-RU" dirty="0">
                <a:solidFill>
                  <a:srgbClr val="990032"/>
                </a:solidFill>
                <a:latin typeface="+mn-lt"/>
              </a:rPr>
              <a:t>крупнейших </a:t>
            </a:r>
            <a:r>
              <a:rPr lang="ru-RU" b="0" dirty="0">
                <a:solidFill>
                  <a:srgbClr val="990032"/>
                </a:solidFill>
                <a:latin typeface="+mn-lt"/>
              </a:rPr>
              <a:t>страховых компаний </a:t>
            </a:r>
            <a:br>
              <a:rPr lang="ru-RU" b="0" dirty="0">
                <a:solidFill>
                  <a:srgbClr val="990032"/>
                </a:solidFill>
                <a:latin typeface="+mn-lt"/>
              </a:rPr>
            </a:br>
            <a:r>
              <a:rPr lang="ru-RU" b="0" dirty="0">
                <a:solidFill>
                  <a:srgbClr val="990032"/>
                </a:solidFill>
                <a:latin typeface="+mn-lt"/>
              </a:rPr>
              <a:t>по размеру собственного капитала: </a:t>
            </a:r>
          </a:p>
          <a:p>
            <a:pPr algn="ctr">
              <a:tabLst>
                <a:tab pos="241300" algn="l"/>
              </a:tabLst>
              <a:defRPr sz="1400" b="1">
                <a:solidFill>
                  <a:srgbClr val="AD1D3D"/>
                </a:solidFill>
                <a:latin typeface="Aktiv Grotesk Corp"/>
                <a:ea typeface="Aktiv Grotesk Corp"/>
                <a:cs typeface="Aktiv Grotesk Corp"/>
                <a:sym typeface="Aktiv Grotesk Corp"/>
              </a:defRPr>
            </a:pPr>
            <a:r>
              <a:rPr lang="ru-RU" dirty="0">
                <a:solidFill>
                  <a:srgbClr val="990032"/>
                </a:solidFill>
                <a:latin typeface="+mn-lt"/>
              </a:rPr>
              <a:t>47 млрд руб.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E5E5907-DC4E-2A4F-8199-C510AB4F8B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435" y="4330969"/>
            <a:ext cx="809239" cy="809239"/>
          </a:xfrm>
          <a:prstGeom prst="rect">
            <a:avLst/>
          </a:prstGeom>
        </p:spPr>
      </p:pic>
      <p:pic>
        <p:nvPicPr>
          <p:cNvPr id="37" name="41.png" descr="41.png">
            <a:extLst>
              <a:ext uri="{FF2B5EF4-FFF2-40B4-BE49-F238E27FC236}">
                <a16:creationId xmlns="" xmlns:a16="http://schemas.microsoft.com/office/drawing/2014/main" id="{1303277B-6131-0846-AA26-B42F3FD873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939" y="1497375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42.png" descr="42.png">
            <a:extLst>
              <a:ext uri="{FF2B5EF4-FFF2-40B4-BE49-F238E27FC236}">
                <a16:creationId xmlns="" xmlns:a16="http://schemas.microsoft.com/office/drawing/2014/main" id="{DF13F6FA-F096-5D48-BAB6-500E2512718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275" y="4330969"/>
            <a:ext cx="750329" cy="75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>
            <a:extLst>
              <a:ext uri="{FF2B5EF4-FFF2-40B4-BE49-F238E27FC236}">
                <a16:creationId xmlns="" xmlns:a16="http://schemas.microsoft.com/office/drawing/2014/main" id="{2F43F3F7-314A-4F4D-84BA-1DE5ED134D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91569" y="6498302"/>
            <a:ext cx="236600" cy="2154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2C87FAE-C9CA-4154-B879-B536867EEC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09" y="1497375"/>
            <a:ext cx="73440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07" y="22578"/>
            <a:ext cx="5304394" cy="68605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5207684"/>
            <a:ext cx="11232443" cy="10477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32"/>
                </a:solidFill>
              </a:rPr>
              <a:t>Быть хозяином дома- </a:t>
            </a:r>
          </a:p>
          <a:p>
            <a:r>
              <a:rPr lang="ru-RU" sz="2800" b="1" dirty="0">
                <a:solidFill>
                  <a:srgbClr val="990032"/>
                </a:solidFill>
              </a:rPr>
              <a:t> </a:t>
            </a:r>
            <a:r>
              <a:rPr lang="ru-RU" sz="2800" b="1" dirty="0" smtClean="0">
                <a:solidFill>
                  <a:srgbClr val="990032"/>
                </a:solidFill>
              </a:rPr>
              <a:t>                                       значит отвечать за его безопасность</a:t>
            </a:r>
            <a:r>
              <a:rPr lang="ru-RU" dirty="0" smtClean="0">
                <a:solidFill>
                  <a:srgbClr val="990032"/>
                </a:solidFill>
              </a:rPr>
              <a:t>!!!</a:t>
            </a:r>
            <a:endParaRPr lang="ru-RU" dirty="0">
              <a:solidFill>
                <a:srgbClr val="990032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958850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ЗАЩИТИ СВОЙ ДОМ </a:t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ОТ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НЕПРЕДВИДЕННЫХ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СОБЫТИЙ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6" y="1696425"/>
            <a:ext cx="5512073" cy="30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9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07" y="0"/>
            <a:ext cx="5304394" cy="68605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1332089"/>
            <a:ext cx="11232443" cy="51364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Филиал ПАО СК Росгосстрах стабильно работает на рынке Кузбасса и на протяжении многих лет осуществляет страховую защиту.</a:t>
            </a:r>
          </a:p>
          <a:p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В течении года в компании проводятся АКЦИИ. В период проведения Акций собственники имущества  могут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застраховать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 свою недвижимость, имущество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со значительной скидкой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На сегодня страхование является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лучшим способом обеспечить себя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как владельца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финансовой поддержкой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в случае непредвиденных событий.</a:t>
            </a:r>
          </a:p>
          <a:p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Страховые выплаты за 2021г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по страхованию имущества физических лиц по филиалу ПАО СК Росгосстрах в Кемеровской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области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составили более 17 млн. руб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По таким страховым событиям как: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Пожары, стихийные бедствия (наводнение, град, ураган..), кражи, противоправные действия третьих лиц. 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958850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ЗАЩИТИ СВОЙ ДОМ </a:t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ОТ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НЕПРЕДВИДЕННЫХ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СОБЫТИЙ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</p:spTree>
    <p:extLst>
      <p:ext uri="{BB962C8B-B14F-4D97-AF65-F5344CB8AC3E}">
        <p14:creationId xmlns:p14="http://schemas.microsoft.com/office/powerpoint/2010/main" val="3557957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07" y="0"/>
            <a:ext cx="5304394" cy="68605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1332089"/>
            <a:ext cx="11232443" cy="51364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958850"/>
          </a:xfrm>
        </p:spPr>
        <p:txBody>
          <a:bodyPr/>
          <a:lstStyle/>
          <a:p>
            <a:r>
              <a:rPr lang="ru-RU" sz="2800" dirty="0"/>
              <a:t>ФАКТИЧЕСКИЕ ВЫПЛАТЫ за 2021год, по страхованию имущества граждан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16" y="1490462"/>
            <a:ext cx="7126842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9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07" y="0"/>
            <a:ext cx="5304394" cy="68605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1332089"/>
            <a:ext cx="11232443" cy="51364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958850"/>
          </a:xfrm>
        </p:spPr>
        <p:txBody>
          <a:bodyPr/>
          <a:lstStyle/>
          <a:p>
            <a:r>
              <a:rPr lang="ru-RU" sz="2800" dirty="0"/>
              <a:t>ФАКТИЧЕСКИЕ ВЫПЛАТЫ за 2021год, по страхованию имущества граждан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7823"/>
            <a:ext cx="8309203" cy="57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1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42" y="1243960"/>
            <a:ext cx="4672059" cy="561404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1332089"/>
            <a:ext cx="11232443" cy="51364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565955"/>
          </a:xfrm>
        </p:spPr>
        <p:txBody>
          <a:bodyPr/>
          <a:lstStyle/>
          <a:p>
            <a:r>
              <a:rPr lang="ru-RU" sz="2800" dirty="0" smtClean="0"/>
              <a:t>ЧТО СТРАХУЕМ? ОТ ЧЕГО СТРАХУЕМ?</a:t>
            </a:r>
            <a:endParaRPr lang="ru-RU" sz="2800" dirty="0"/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866" y="1322982"/>
            <a:ext cx="4030134" cy="5409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32090"/>
            <a:ext cx="8161865" cy="56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8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019" y="1243960"/>
            <a:ext cx="4672059" cy="561404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541867" y="1332089"/>
            <a:ext cx="11604977" cy="51364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Предусмотрена </a:t>
            </a:r>
            <a:r>
              <a:rPr lang="ru-RU" sz="1600" b="1" u="sng" dirty="0" smtClean="0">
                <a:solidFill>
                  <a:schemeClr val="bg1">
                    <a:lumMod val="25000"/>
                  </a:schemeClr>
                </a:solidFill>
              </a:rPr>
              <a:t>рассрочка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 платежа</a:t>
            </a:r>
          </a:p>
          <a:p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Возможность заключения  долгосрочного договора страхования на 3 года. </a:t>
            </a:r>
            <a:endParaRPr lang="en-US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Удобно для клиента тем, что стоимость страхования по данным договорам не изменяется </a:t>
            </a:r>
            <a:endParaRPr lang="en-US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Фиксация условий и</a:t>
            </a:r>
            <a:r>
              <a:rPr lang="en-US" sz="16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примененных дополнительных скидок на 2-й и 3-й год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Льготная пролонгация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</a:rPr>
              <a:t>Обслуживанием клиентов занимается персональный менеджер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Акция </a:t>
            </a:r>
            <a:r>
              <a:rPr lang="ru-RU" sz="1600" b="1" dirty="0"/>
              <a:t>«РОДНАЯ </a:t>
            </a:r>
            <a:r>
              <a:rPr lang="ru-RU" sz="1600" b="1" dirty="0" smtClean="0"/>
              <a:t>ГАВАНЬ»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скидка до 50% для клиентов</a:t>
            </a:r>
            <a:r>
              <a:rPr lang="ru-RU" sz="16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которые не смогли по каким то причинам своевременно возобновить договор в </a:t>
            </a:r>
            <a:r>
              <a:rPr lang="ru-RU" sz="1600" dirty="0"/>
              <a:t>РГС</a:t>
            </a:r>
            <a:r>
              <a:rPr lang="ru-RU" sz="1600" dirty="0" smtClean="0"/>
              <a:t>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срок по которым  </a:t>
            </a:r>
            <a:r>
              <a:rPr lang="ru-RU" sz="1600" b="1" u="sng" dirty="0" smtClean="0"/>
              <a:t>закончился </a:t>
            </a:r>
            <a:r>
              <a:rPr lang="ru-RU" sz="1600" b="1" u="sng" dirty="0"/>
              <a:t>более 6 месяцев назад</a:t>
            </a:r>
            <a:r>
              <a:rPr lang="ru-RU" sz="1600" dirty="0"/>
              <a:t> (т.е. при перерыве в сроке страхования более 6 мес</a:t>
            </a:r>
            <a:r>
              <a:rPr lang="ru-RU" sz="1600" dirty="0" smtClean="0"/>
              <a:t>.);</a:t>
            </a:r>
            <a:endParaRPr lang="ru-RU" sz="160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565955"/>
          </a:xfrm>
        </p:spPr>
        <p:txBody>
          <a:bodyPr/>
          <a:lstStyle/>
          <a:p>
            <a:r>
              <a:rPr lang="ru-RU" sz="2800" dirty="0" smtClean="0"/>
              <a:t>ПРЕИМУЩЕСТВА ДЛЯ КЛИЕНТА</a:t>
            </a:r>
            <a:endParaRPr lang="ru-RU" sz="2800" dirty="0"/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</p:spTree>
    <p:extLst>
      <p:ext uri="{BB962C8B-B14F-4D97-AF65-F5344CB8AC3E}">
        <p14:creationId xmlns:p14="http://schemas.microsoft.com/office/powerpoint/2010/main" val="771882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438236-A68C-9542-A534-BE551625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019" y="1243960"/>
            <a:ext cx="4672059" cy="561404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CCE1EB9-AC16-4B3B-9346-9974976FC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3511" y="285110"/>
            <a:ext cx="9532938" cy="565955"/>
          </a:xfrm>
        </p:spPr>
        <p:txBody>
          <a:bodyPr/>
          <a:lstStyle/>
          <a:p>
            <a:r>
              <a:rPr lang="ru-RU" sz="2800" dirty="0" smtClean="0"/>
              <a:t>СТАТИСТИЧЕСКИЕ ДАННЫЕ О ПОЖАРАХ</a:t>
            </a:r>
            <a:endParaRPr lang="ru-RU" sz="2800" dirty="0"/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F6EE80DD-640E-4730-BD51-4BF54E6557D4}"/>
              </a:ext>
            </a:extLst>
          </p:cNvPr>
          <p:cNvSpPr/>
          <p:nvPr/>
        </p:nvSpPr>
        <p:spPr>
          <a:xfrm>
            <a:off x="10061891" y="1000515"/>
            <a:ext cx="991473" cy="243445"/>
          </a:xfrm>
          <a:prstGeom prst="snip2DiagRect">
            <a:avLst>
              <a:gd name="adj1" fmla="val 43893"/>
              <a:gd name="adj2" fmla="val 0"/>
            </a:avLst>
          </a:prstGeom>
          <a:noFill/>
          <a:ln w="12700">
            <a:solidFill>
              <a:srgbClr val="99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49" tIns="51924" rIns="103849" bIns="51924" rtlCol="0" anchor="ctr"/>
          <a:lstStyle/>
          <a:p>
            <a:pPr algn="ctr"/>
            <a:endParaRPr lang="ru-RU" sz="4019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4" y="1243960"/>
            <a:ext cx="9221682" cy="52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3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666666"/>
      </a:dk1>
      <a:lt1>
        <a:srgbClr val="E6E6EA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C7893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1B35AB2ECB944581DBD1C017BD8965" ma:contentTypeVersion="13" ma:contentTypeDescription="Создание документа." ma:contentTypeScope="" ma:versionID="d0c8e38888bab25fb34d185fae2fc4fe">
  <xsd:schema xmlns:xsd="http://www.w3.org/2001/XMLSchema" xmlns:xs="http://www.w3.org/2001/XMLSchema" xmlns:p="http://schemas.microsoft.com/office/2006/metadata/properties" xmlns:ns2="339320fd-9b82-49f8-9051-2da5541ad9de" xmlns:ns3="2cca137c-ac9c-4515-b17d-5410fb50ae65" targetNamespace="http://schemas.microsoft.com/office/2006/metadata/properties" ma:root="true" ma:fieldsID="b6d0658d6464b37e2c27b5704de4e20d" ns2:_="" ns3:_="">
    <xsd:import namespace="339320fd-9b82-49f8-9051-2da5541ad9de"/>
    <xsd:import namespace="2cca137c-ac9c-4515-b17d-5410fb50a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320fd-9b82-49f8-9051-2da5541ad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a137c-ac9c-4515-b17d-5410fb50a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B2F07-9CD4-4D14-BAB2-BA42DDCE8F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B57863-9DAC-4C67-B4BF-5ADC51C0714A}">
  <ds:schemaRefs>
    <ds:schemaRef ds:uri="http://www.w3.org/XML/1998/namespace"/>
    <ds:schemaRef ds:uri="339320fd-9b82-49f8-9051-2da5541ad9d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2cca137c-ac9c-4515-b17d-5410fb50ae65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373C22-DA7C-41F3-9627-4EDB251DB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320fd-9b82-49f8-9051-2da5541ad9de"/>
    <ds:schemaRef ds:uri="2cca137c-ac9c-4515-b17d-5410fb50a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43768</TotalTime>
  <Words>337</Words>
  <Application>Microsoft Office PowerPoint</Application>
  <PresentationFormat>Произвольный</PresentationFormat>
  <Paragraphs>71</Paragraphs>
  <Slides>10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White</vt:lpstr>
      <vt:lpstr>Слайд think-cell</vt:lpstr>
      <vt:lpstr>Презентация PowerPoint</vt:lpstr>
      <vt:lpstr>Презентация PowerPoint</vt:lpstr>
      <vt:lpstr>ЗАЩИТИ СВОЙ ДОМ  ОТ НЕПРЕДВИДЕННЫХ СОБЫТИЙ</vt:lpstr>
      <vt:lpstr>ЗАЩИТИ СВОЙ ДОМ  ОТ НЕПРЕДВИДЕННЫХ СОБЫТИЙ</vt:lpstr>
      <vt:lpstr>ФАКТИЧЕСКИЕ ВЫПЛАТЫ за 2021год, по страхованию имущества граждан</vt:lpstr>
      <vt:lpstr>ФАКТИЧЕСКИЕ ВЫПЛАТЫ за 2021год, по страхованию имущества граждан</vt:lpstr>
      <vt:lpstr>ЧТО СТРАХУЕМ? ОТ ЧЕГО СТРАХУЕМ?</vt:lpstr>
      <vt:lpstr>ПРЕИМУЩЕСТВА ДЛЯ КЛИЕНТА</vt:lpstr>
      <vt:lpstr>СТАТИСТИЧЕСКИЕ ДАННЫЕ О ПОЖАРАХ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Байков Сергей Евгеньевич (Sergey Baykov)</dc:creator>
  <cp:lastModifiedBy>User Windows</cp:lastModifiedBy>
  <cp:revision>896</cp:revision>
  <cp:lastPrinted>2021-09-30T18:03:45Z</cp:lastPrinted>
  <dcterms:modified xsi:type="dcterms:W3CDTF">2022-02-18T06:31:27Z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0x010100681B35AB2ECB944581DBD1C017BD8965</vt:lpwstr>
  </property>
</Properties>
</file>