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notesMasterIdLst>
    <p:notesMasterId r:id="rId29"/>
  </p:notesMasterIdLst>
  <p:sldIdLst>
    <p:sldId id="257" r:id="rId2"/>
    <p:sldId id="342" r:id="rId3"/>
    <p:sldId id="340" r:id="rId4"/>
    <p:sldId id="261" r:id="rId5"/>
    <p:sldId id="350" r:id="rId6"/>
    <p:sldId id="343" r:id="rId7"/>
    <p:sldId id="344" r:id="rId8"/>
    <p:sldId id="345" r:id="rId9"/>
    <p:sldId id="347" r:id="rId10"/>
    <p:sldId id="352" r:id="rId11"/>
    <p:sldId id="348" r:id="rId12"/>
    <p:sldId id="349" r:id="rId13"/>
    <p:sldId id="269" r:id="rId14"/>
    <p:sldId id="359" r:id="rId15"/>
    <p:sldId id="363" r:id="rId16"/>
    <p:sldId id="353" r:id="rId17"/>
    <p:sldId id="360" r:id="rId18"/>
    <p:sldId id="361" r:id="rId19"/>
    <p:sldId id="362" r:id="rId20"/>
    <p:sldId id="354" r:id="rId21"/>
    <p:sldId id="355" r:id="rId22"/>
    <p:sldId id="356" r:id="rId23"/>
    <p:sldId id="357" r:id="rId24"/>
    <p:sldId id="364" r:id="rId25"/>
    <p:sldId id="365" r:id="rId26"/>
    <p:sldId id="367" r:id="rId27"/>
    <p:sldId id="338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C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049" autoAdjust="0"/>
  </p:normalViewPr>
  <p:slideViewPr>
    <p:cSldViewPr>
      <p:cViewPr varScale="1">
        <p:scale>
          <a:sx n="76" d="100"/>
          <a:sy n="76" d="100"/>
        </p:scale>
        <p:origin x="-108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C696A0-530B-483A-B3E4-6B79C44A244B}" type="datetimeFigureOut">
              <a:rPr lang="ru-RU"/>
              <a:pPr>
                <a:defRPr/>
              </a:pPr>
              <a:t>27.12.2022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A90ACE-93D4-4410-AA7B-38144D1D3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198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666" tIns="45835" rIns="91666" bIns="4583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66" tIns="45835" rIns="91666" bIns="45835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A85DC2-B599-404A-9F48-551CF13439BE}" type="slidenum">
              <a:rPr lang="ru-RU" altLang="ru-RU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28C89-63B3-46F5-8130-5240429E2119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149A2-F34D-4D15-A79C-48B1E1588E8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9812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2C0-02FB-4780-B679-0A40618282E1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8ADF-5CF7-46B6-89ED-83ACFF3BF10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708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F3CF-6171-4765-BA94-3432DDCA3D7E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F865-5EF7-4F68-8AD4-ACC3123EECD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7753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7C98E-C647-4702-8AD9-6FF59E173970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6D44-71C4-459C-BBEB-BDDA539048C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9291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A43C2-56CE-4E82-8A32-06C04B324523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527D-68BA-43D4-B219-358795792E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6852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ED17-651F-4063-A2E0-9D1A8CF31F12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7608-D57F-46A1-A1EA-856B29FEF1E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3956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02E2-D46E-4C8B-9251-F11E43157998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13BF-2CD9-46AF-A62B-A303BD58B2C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6307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42A17-1859-42B1-9773-A00C8697693D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3F25-33A9-4B4E-8147-B39BE989528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3005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A454B-8441-4ADD-821C-F168A5847948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B5AB-4165-4D07-A434-F32B84949E6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7873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94150-040B-4A39-B3A1-4698B7833089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4649-B943-4438-AF71-2B8ABE9F5EF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8842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8CDC2-4A76-4F6E-B395-03BD46DE4AED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7F3B-1601-439A-92FF-E0D9160D1D7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056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D712C8-C962-48CD-8BE1-F3479979B8EF}" type="datetimeFigureOut">
              <a:rPr lang="ru-RU" altLang="ru-RU"/>
              <a:pPr>
                <a:defRPr/>
              </a:pPr>
              <a:t>27.12.2022</a:t>
            </a:fld>
            <a:endParaRPr lang="ru-RU" alt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F478A9-4F2B-4734-BF17-8361D3F2EA4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78" r:id="rId1"/>
    <p:sldLayoutId id="2147484470" r:id="rId2"/>
    <p:sldLayoutId id="2147484479" r:id="rId3"/>
    <p:sldLayoutId id="2147484471" r:id="rId4"/>
    <p:sldLayoutId id="2147484472" r:id="rId5"/>
    <p:sldLayoutId id="2147484473" r:id="rId6"/>
    <p:sldLayoutId id="2147484474" r:id="rId7"/>
    <p:sldLayoutId id="2147484475" r:id="rId8"/>
    <p:sldLayoutId id="2147484480" r:id="rId9"/>
    <p:sldLayoutId id="2147484476" r:id="rId10"/>
    <p:sldLayoutId id="21474844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undybash.ru/docs/resh/2022-resh/2022/12/11019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188" y="5445125"/>
            <a:ext cx="78486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8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8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371475" y="4857750"/>
            <a:ext cx="8569325" cy="163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Решение Совета народных депутатов Мундыбашского городского поселения «О бюджете Мундыбашского городского поселения на 2023 год и плановый период 2024 и  2025 годов</a:t>
            </a:r>
          </a:p>
          <a:p>
            <a:pPr algn="ctr" eaLnBrk="1" hangingPunct="1">
              <a:defRPr/>
            </a:pPr>
            <a:r>
              <a:rPr lang="en-US" alt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/>
              </a:rPr>
              <a:t>https://mundybash.ru/docs/resh/2022-resh/2022/12/11019</a:t>
            </a:r>
            <a:r>
              <a:rPr lang="en-US" altLang="ru-RU" sz="2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/>
              </a:rPr>
              <a:t>/</a:t>
            </a:r>
            <a:endParaRPr lang="en-US" altLang="ru-RU" sz="2000" b="1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altLang="ru-RU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124" name="Picture 4" descr="баннер бюджет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664575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74638"/>
            <a:ext cx="8280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tint val="1000"/>
                  </a:schemeClr>
                </a:solidFill>
              </a:rPr>
              <a:t>Как гражданин может участвовать в обсуждении 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бюджета</a:t>
            </a:r>
            <a:r>
              <a:rPr lang="ru-RU" dirty="0">
                <a:solidFill>
                  <a:schemeClr val="accent6">
                    <a:tint val="1000"/>
                  </a:schemeClr>
                </a:solidFill>
              </a:rPr>
              <a:t>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750" y="1628775"/>
            <a:ext cx="7920038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Публичные слушания – форма реализации прав граждан на участие в процессе обсуждения проектов муниципальных правовых актов по вопросам местного значения 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3068638"/>
            <a:ext cx="3671888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Публичные слушания организуются и проводятся с целью выявления и учета мнения и интересов жителей города по проектам, выносимым на слушания.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00563" y="3068638"/>
            <a:ext cx="3959225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Результат публичных слушаний – заключение, в котором отражаются выраженные позиции и рекомендации, сформированные по результатам публичных слушаний.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750" y="5013325"/>
            <a:ext cx="792003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Ежегодно на публичные слушания выносится проект бюджета Мундыбашского городского поселения и отчет об его исполнении.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tint val="1000"/>
                  </a:schemeClr>
                </a:solidFill>
              </a:rPr>
              <a:t>БЮДЖЕТНЫЙ ПРОЦЕСС – ежегодное формирование и исполнение бюджета</a:t>
            </a:r>
          </a:p>
        </p:txBody>
      </p:sp>
      <p:sp>
        <p:nvSpPr>
          <p:cNvPr id="7" name="Овал 6"/>
          <p:cNvSpPr/>
          <p:nvPr/>
        </p:nvSpPr>
        <p:spPr>
          <a:xfrm>
            <a:off x="395288" y="1557338"/>
            <a:ext cx="4105275" cy="93503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Составление проекта бюджета на очередной финансовый год</a:t>
            </a:r>
            <a:r>
              <a:rPr lang="ru-RU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</a:rPr>
              <a:t>и плановый период</a:t>
            </a:r>
          </a:p>
        </p:txBody>
      </p:sp>
      <p:sp>
        <p:nvSpPr>
          <p:cNvPr id="8" name="Овал 7"/>
          <p:cNvSpPr/>
          <p:nvPr/>
        </p:nvSpPr>
        <p:spPr>
          <a:xfrm>
            <a:off x="468313" y="3213100"/>
            <a:ext cx="4032250" cy="863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Рассмотрение проекта бюджета на очередной финансовый год и плановый период</a:t>
            </a:r>
          </a:p>
        </p:txBody>
      </p:sp>
      <p:sp>
        <p:nvSpPr>
          <p:cNvPr id="9" name="Овал 8"/>
          <p:cNvSpPr/>
          <p:nvPr/>
        </p:nvSpPr>
        <p:spPr>
          <a:xfrm>
            <a:off x="395288" y="4941888"/>
            <a:ext cx="4105275" cy="122396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Утверждение проекта бюджета на очередной финансовый год и плановый период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5508625" y="1557338"/>
            <a:ext cx="3384550" cy="114141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Утверждение отчета об исполнении бюджета предыдущего года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6875463" y="3500438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921500" y="3500438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056188" y="3284538"/>
            <a:ext cx="3836987" cy="936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Формирование отчета об исполнении бюджета предыдущего года</a:t>
            </a:r>
          </a:p>
        </p:txBody>
      </p:sp>
      <p:sp>
        <p:nvSpPr>
          <p:cNvPr id="14" name="Овал 13"/>
          <p:cNvSpPr/>
          <p:nvPr/>
        </p:nvSpPr>
        <p:spPr>
          <a:xfrm>
            <a:off x="5508625" y="4941888"/>
            <a:ext cx="3167063" cy="96043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Исполнение бюджета в текущем году </a:t>
            </a: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2087563" y="2565400"/>
            <a:ext cx="720725" cy="474663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1917700" y="4370388"/>
            <a:ext cx="1060450" cy="49847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6200000">
            <a:off x="4499769" y="1783557"/>
            <a:ext cx="1062037" cy="457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4597400" y="5245101"/>
            <a:ext cx="917575" cy="61595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437313" y="4427538"/>
            <a:ext cx="1060450" cy="38417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561138" y="2901950"/>
            <a:ext cx="1062037" cy="27463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578850" cy="6334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tint val="1000"/>
                  </a:schemeClr>
                </a:solidFill>
              </a:rPr>
              <a:t>ОСНОВНЫЕ ЭТАПЫ ФОРМИРОВАНИЯ ПРОЕКТА </a:t>
            </a:r>
            <a:r>
              <a:rPr lang="ru-RU" sz="2000" dirty="0" smtClean="0">
                <a:solidFill>
                  <a:schemeClr val="accent6">
                    <a:tint val="1000"/>
                  </a:schemeClr>
                </a:solidFill>
              </a:rPr>
              <a:t>БЮДЖЕТА</a:t>
            </a:r>
            <a:br>
              <a:rPr lang="ru-RU" sz="20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tint val="1000"/>
                  </a:schemeClr>
                </a:solidFill>
              </a:rPr>
              <a:t> МУНДЫБАШ СКОГО ГОРОДСКОГО ПОСЕЛЕНИЯ:</a:t>
            </a:r>
            <a:endParaRPr lang="ru-RU" sz="20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9388" y="1052513"/>
            <a:ext cx="1871662" cy="4318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июнь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513" y="1052513"/>
            <a:ext cx="6553200" cy="57626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Определение основных подходов к формированию бюджета Мундыбашского городского поселения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79388" y="1700213"/>
            <a:ext cx="1871662" cy="458787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июль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32025" y="1706563"/>
            <a:ext cx="6480175" cy="57467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Разработка показателей прогноза социально-экономического развития и муниципальных программ Мундыбашского городского поселения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179388" y="2281238"/>
            <a:ext cx="1871662" cy="428625"/>
          </a:xfrm>
          <a:prstGeom prst="rightArrow">
            <a:avLst>
              <a:gd name="adj1" fmla="val 58985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август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513" y="2349500"/>
            <a:ext cx="6480175" cy="53022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Представление главными администраторами доходов бюджета прогноза поступления администрируемых ими доходов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179388" y="2997200"/>
            <a:ext cx="1871662" cy="49371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сентябрь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95513" y="2997200"/>
            <a:ext cx="6480175" cy="10795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Работа органов местного самоуправления и Финансового управления по представлению прогнозных объемов денежных средств, необходимых для финансового обеспечения задач и функций местного самоуправления, с расчетами и обоснованиями на очередной финансовый год и плановый период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179388" y="4149725"/>
            <a:ext cx="2016125" cy="50323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Октябрь-ноябрь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95513" y="4149725"/>
            <a:ext cx="6480175" cy="5651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Рассмотрение расчетов и обоснований, представленных главными распорядителями средств на очередной финансовый год и плановый период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179388" y="4714875"/>
            <a:ext cx="1871662" cy="5143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ноябрь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32025" y="4797425"/>
            <a:ext cx="6443663" cy="57626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Формирование Администрацией Мундыбашского городского поселения проекта решения «О бюджете Мундыбашского городского поселения на очередной финансовый год и плановый период» 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179388" y="5373688"/>
            <a:ext cx="1871662" cy="57626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Декабрь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32025" y="5445125"/>
            <a:ext cx="6443663" cy="5048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Проведение публичных слушаний по проекту бюджета Мундыбашского городского поселения на очередной финансовый год и плановый период с участием граждан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179388" y="6165850"/>
            <a:ext cx="1871662" cy="50323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Декабрь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232025" y="5988050"/>
            <a:ext cx="6480175" cy="68103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Утверждение депутатами Мундыбашского городского поселения проекта решения «О бюджете Мундыбашского городского поселения на очередной финансовый год и плановый период»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8424862" cy="15113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2000" cap="none" dirty="0" smtClean="0">
                <a:solidFill>
                  <a:srgbClr val="E0BBA0"/>
                </a:solidFill>
              </a:rPr>
              <a:t>ОСНОВНЫЕ НАПРАВЛЕНИЯ БЮДЖЕТНОЙ ПОЛИТИКИ МУНДЫБАШСКОГО ГОРОДСКОГО ПОСЕЛЕНИЯ. НА 2023</a:t>
            </a:r>
            <a:r>
              <a:rPr lang="ru-RU" altLang="ru-RU" sz="2000" cap="none" dirty="0" smtClean="0">
                <a:solidFill>
                  <a:srgbClr val="E0BBA0"/>
                </a:solidFill>
                <a:latin typeface="Arial" charset="0"/>
              </a:rPr>
              <a:t> </a:t>
            </a:r>
            <a:r>
              <a:rPr lang="ru-RU" altLang="ru-RU" sz="2000" cap="none" dirty="0" smtClean="0">
                <a:solidFill>
                  <a:srgbClr val="E0BBA0"/>
                </a:solidFill>
              </a:rPr>
              <a:t>-</a:t>
            </a:r>
            <a:r>
              <a:rPr lang="ru-RU" altLang="ru-RU" sz="2000" cap="none" dirty="0" err="1" smtClean="0">
                <a:solidFill>
                  <a:srgbClr val="E0BBA0"/>
                </a:solidFill>
              </a:rPr>
              <a:t>20</a:t>
            </a:r>
            <a:r>
              <a:rPr lang="ru-RU" altLang="ru-RU" sz="2000" cap="none" dirty="0" err="1" smtClean="0">
                <a:solidFill>
                  <a:srgbClr val="E0BBA0"/>
                </a:solidFill>
                <a:latin typeface="Arial" charset="0"/>
              </a:rPr>
              <a:t>25г</a:t>
            </a:r>
            <a:r>
              <a:rPr lang="ru-RU" altLang="ru-RU" sz="2000" cap="none" dirty="0" smtClean="0">
                <a:solidFill>
                  <a:srgbClr val="E0BBA0"/>
                </a:solidFill>
              </a:rPr>
              <a:t>. </a:t>
            </a:r>
            <a:r>
              <a:rPr lang="ru-RU" altLang="ru-RU" sz="1800" cap="none" dirty="0" smtClean="0">
                <a:solidFill>
                  <a:srgbClr val="E0BBA0"/>
                </a:solidFill>
              </a:rPr>
              <a:t>БУДУТ НАПРАВЛЕНЫ НА ПОДДЕРЖКУ ЭКОНОМИЧЕСКОГО РОСТА ЗА СЧЕТ ПОВЫШЕНИЯ ЭФФЕКТИВНОСТИ БЮДЖЕТНОЙ ПОЛИТИКИ, БЕЗУСЛОВНОЕ ВЫПОЛНЕНИЕ ВСЕХ СОЦИАЛЬНЫХ ОБЯЗАТЕЛЬСТВ, РЕАЛИЗАЦИЮ СТРАТЕГИЧЕСКИХ ЗАДАЧ В Т.Ч. НА: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2060575"/>
            <a:ext cx="8207375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повышение уровня и качества жизни граждан, улучшение условий жизни человека, адресное решение социальных проблем;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8313" y="2708275"/>
            <a:ext cx="8207375" cy="5048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сбалансированность и устойчивость бюджета Мундыбашского городского поселения;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313" y="3284538"/>
            <a:ext cx="8207375" cy="5048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обеспечение поступлений в бюджет Мундыбашского городского поселения налоговых и неналоговых доходов не ниже плановых объемов;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8313" y="3789363"/>
            <a:ext cx="8207375" cy="2873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увеличение объема налоговых и неналоговых доходов бюджета;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8313" y="4076700"/>
            <a:ext cx="8207375" cy="4683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рациональное управление средствами местного бюджета;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8313" y="4545013"/>
            <a:ext cx="8207375" cy="6127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расширение программно-целевого планирования расходов бюджета Мундыбашского городского поселения;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8313" y="5157788"/>
            <a:ext cx="8207375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повышение качества бюджетного процесса и эффективности использования бюджетных расходов;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8313" y="5876925"/>
            <a:ext cx="8207375" cy="5762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повышение качества предоставляемых населению муниципальных услуг.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854325" y="0"/>
            <a:ext cx="2849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3600" b="1">
                <a:latin typeface="Times New Roman" pitchFamily="18" charset="0"/>
              </a:rPr>
              <a:t>Доходы бюджета</a:t>
            </a:r>
            <a:r>
              <a:rPr lang="ru-RU" altLang="ru-RU" sz="3600" b="1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141288" y="877888"/>
            <a:ext cx="6619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latin typeface="Times New Roman" pitchFamily="18" charset="0"/>
              </a:rPr>
              <a:t>Доходы бюджета – </a:t>
            </a:r>
            <a:r>
              <a:rPr lang="ru-RU" altLang="ru-RU" sz="1800" b="1">
                <a:latin typeface="Times New Roman" pitchFamily="18" charset="0"/>
              </a:rPr>
              <a:t>это поступающие в бюджет денежные средства, за исключением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 средств, являющихся источниками финансирования дефицита бюджета.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82020" y="1660249"/>
            <a:ext cx="1999086" cy="781050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27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</a:rPr>
              <a:t>Доходы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75816" y="2661303"/>
            <a:ext cx="2000250" cy="78105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 w="1016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97930" y="2512335"/>
            <a:ext cx="2219819" cy="629261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 w="1016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5495" y="2445403"/>
            <a:ext cx="2000250" cy="78105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 w="101600" prst="convex"/>
            <a:bevelB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Налоговые доходы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20093" y="3669260"/>
            <a:ext cx="1866956" cy="3016912"/>
          </a:xfrm>
          <a:prstGeom prst="rect">
            <a:avLst/>
          </a:prstGeom>
          <a:solidFill>
            <a:srgbClr val="FF9933"/>
          </a:soli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 w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400" i="1" dirty="0" smtClean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Поступления от уплаты налогов, установленных Налоговым кодексом Российской Федерации: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Налог на доходы физических лиц;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Налоги на имущество;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Государственная пошлина;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Иные налоги.</a:t>
            </a:r>
          </a:p>
          <a:p>
            <a:pPr eaLnBrk="1" hangingPunct="1">
              <a:defRPr/>
            </a:pPr>
            <a:endParaRPr lang="ru-RU" altLang="ru-RU" sz="1400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17719" y="3813947"/>
            <a:ext cx="1940913" cy="2686887"/>
          </a:xfrm>
          <a:prstGeom prst="rect">
            <a:avLst/>
          </a:prstGeom>
          <a:solidFill>
            <a:srgbClr val="FF9933"/>
          </a:soli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 w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Доходы от использования имущества:</a:t>
            </a:r>
          </a:p>
          <a:p>
            <a:pPr eaLnBrk="1" hangingPunct="1"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Доходы от продажи материальных и нематериальных активов;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Штрафы;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altLang="ru-RU" sz="1400" i="1" dirty="0" smtClean="0">
                <a:solidFill>
                  <a:srgbClr val="002060"/>
                </a:solidFill>
                <a:latin typeface="Times New Roman" pitchFamily="18" charset="0"/>
              </a:rPr>
              <a:t>Иные неналоговые платежи</a:t>
            </a:r>
            <a:r>
              <a:rPr lang="ru-RU" altLang="ru-RU" sz="1400" i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85551" y="3525685"/>
            <a:ext cx="2252983" cy="2976980"/>
          </a:xfrm>
          <a:prstGeom prst="rect">
            <a:avLst/>
          </a:prstGeom>
          <a:solidFill>
            <a:srgbClr val="FF9933"/>
          </a:soli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 w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i="1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</a:rPr>
              <a:t>Поступления доходов в виде финансовой помощи полученной от бюджетов других уровней бюджетной системы РФ: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</a:rPr>
              <a:t>Дотации;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</a:rPr>
              <a:t>Субвенции;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</a:rPr>
              <a:t>Субсидии;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</a:rPr>
              <a:t>Иные межбюджетные трансферты;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</a:rPr>
              <a:t>Прочие безвозмездные  поступления.</a:t>
            </a:r>
          </a:p>
          <a:p>
            <a:pPr>
              <a:defRPr/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cxnSp>
        <p:nvCxnSpPr>
          <p:cNvPr id="18457" name="Прямая со стрелкой 11"/>
          <p:cNvCxnSpPr>
            <a:cxnSpLocks noChangeShapeType="1"/>
          </p:cNvCxnSpPr>
          <p:nvPr/>
        </p:nvCxnSpPr>
        <p:spPr bwMode="auto">
          <a:xfrm flipH="1">
            <a:off x="5508625" y="2498725"/>
            <a:ext cx="7938" cy="13811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Прямая со стрелкой 15"/>
          <p:cNvCxnSpPr/>
          <p:nvPr/>
        </p:nvCxnSpPr>
        <p:spPr>
          <a:xfrm>
            <a:off x="2195513" y="3213100"/>
            <a:ext cx="0" cy="45085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59" name="Прямая со стрелкой 17"/>
          <p:cNvCxnSpPr>
            <a:cxnSpLocks noChangeShapeType="1"/>
          </p:cNvCxnSpPr>
          <p:nvPr/>
        </p:nvCxnSpPr>
        <p:spPr bwMode="auto">
          <a:xfrm flipH="1">
            <a:off x="5364163" y="3429000"/>
            <a:ext cx="71437" cy="287338"/>
          </a:xfrm>
          <a:prstGeom prst="straightConnector1">
            <a:avLst/>
          </a:prstGeom>
          <a:noFill/>
          <a:ln w="28575" algn="ctr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 стрелкой 18"/>
          <p:cNvCxnSpPr/>
          <p:nvPr/>
        </p:nvCxnSpPr>
        <p:spPr>
          <a:xfrm>
            <a:off x="8388350" y="3141663"/>
            <a:ext cx="0" cy="430212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247900" y="2108200"/>
            <a:ext cx="19351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854825" y="2108200"/>
            <a:ext cx="19351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268538" y="2060575"/>
            <a:ext cx="0" cy="3603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820150" y="2133600"/>
            <a:ext cx="0" cy="3127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476375" y="0"/>
            <a:ext cx="70786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Межбюджетные трансферты – основной вид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безвозмездных перечислений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400" b="1">
              <a:latin typeface="Times New Roman" pitchFamily="18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98450" y="858838"/>
            <a:ext cx="8594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srgbClr val="AF8C13"/>
                </a:solidFill>
                <a:latin typeface="Times New Roman" pitchFamily="18" charset="0"/>
              </a:rPr>
              <a:t>Межбюджетные трансферты </a:t>
            </a:r>
            <a:r>
              <a:rPr lang="ru-RU" altLang="ru-RU" sz="1800">
                <a:latin typeface="Times New Roman" pitchFamily="18" charset="0"/>
              </a:rPr>
              <a:t>– это денежные средства, перечисляемые из одного бюджета бюджетной системы Российской Федерации  другому.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63938" y="1546225"/>
            <a:ext cx="3529012" cy="658813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</a:rPr>
              <a:t>Межбюджетные трансферты</a:t>
            </a: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8663" y="2420938"/>
            <a:ext cx="16129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</a:rPr>
              <a:t>Субвенция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348038" y="2420938"/>
            <a:ext cx="16113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</a:rPr>
              <a:t>Дотация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732588" y="2349500"/>
            <a:ext cx="165576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</a:rPr>
              <a:t>Субсидия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11188" y="3284538"/>
            <a:ext cx="2095500" cy="3457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</a:rPr>
              <a:t>Бюджетные средства, предоставляемые бюджету другого уровня Бюджетной системы Российской Федерации или  юридическому лицу на безвозмездной и безвозвратной основах на осуществление определенных целевых расходов</a:t>
            </a: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132138" y="3284538"/>
            <a:ext cx="2103437" cy="3171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</a:rPr>
              <a:t>Бюджетные средства, предоставляемые бюджету другого уровня Бюджетной системы Российской Федерации на  безвозмездной и безвозвратной основах для покрытия текущих расходов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443663" y="3284538"/>
            <a:ext cx="2232025" cy="3171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</a:rPr>
              <a:t>Бюджетные средства, предоставляемые бюджету другого уровня Бюджетной системы Российской Федерации, физическому или юридическому лицу на условиях долевого финансирования целевых расходов</a:t>
            </a:r>
          </a:p>
        </p:txBody>
      </p:sp>
      <p:cxnSp>
        <p:nvCxnSpPr>
          <p:cNvPr id="6" name="Прямая соединительная линия 5"/>
          <p:cNvCxnSpPr>
            <a:stCxn id="7" idx="1"/>
          </p:cNvCxnSpPr>
          <p:nvPr/>
        </p:nvCxnSpPr>
        <p:spPr>
          <a:xfrm flipH="1">
            <a:off x="1258888" y="1844675"/>
            <a:ext cx="2292350" cy="31750"/>
          </a:xfrm>
          <a:prstGeom prst="line">
            <a:avLst/>
          </a:prstGeom>
          <a:ln w="25400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140575" y="1862138"/>
            <a:ext cx="147955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26" idx="0"/>
          </p:cNvCxnSpPr>
          <p:nvPr/>
        </p:nvCxnSpPr>
        <p:spPr>
          <a:xfrm>
            <a:off x="1258888" y="1844675"/>
            <a:ext cx="276225" cy="563563"/>
          </a:xfrm>
          <a:prstGeom prst="straightConnector1">
            <a:avLst/>
          </a:prstGeom>
          <a:ln w="254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70" name="Прямая со стрелкой 14"/>
          <p:cNvCxnSpPr>
            <a:cxnSpLocks noChangeShapeType="1"/>
          </p:cNvCxnSpPr>
          <p:nvPr/>
        </p:nvCxnSpPr>
        <p:spPr bwMode="auto">
          <a:xfrm flipH="1">
            <a:off x="7620000" y="1916113"/>
            <a:ext cx="912813" cy="322262"/>
          </a:xfrm>
          <a:prstGeom prst="straightConnector1">
            <a:avLst/>
          </a:prstGeom>
          <a:noFill/>
          <a:ln w="25400" algn="ctr">
            <a:solidFill>
              <a:srgbClr val="0098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Прямая со стрелкой 7"/>
          <p:cNvCxnSpPr>
            <a:endCxn id="28" idx="0"/>
          </p:cNvCxnSpPr>
          <p:nvPr/>
        </p:nvCxnSpPr>
        <p:spPr>
          <a:xfrm>
            <a:off x="4154488" y="2203450"/>
            <a:ext cx="0" cy="204788"/>
          </a:xfrm>
          <a:prstGeom prst="straightConnector1">
            <a:avLst/>
          </a:prstGeom>
          <a:ln w="254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547813" y="3068638"/>
            <a:ext cx="0" cy="179387"/>
          </a:xfrm>
          <a:prstGeom prst="straightConnector1">
            <a:avLst/>
          </a:prstGeom>
          <a:ln w="254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211638" y="2997200"/>
            <a:ext cx="0" cy="179388"/>
          </a:xfrm>
          <a:prstGeom prst="straightConnector1">
            <a:avLst/>
          </a:prstGeom>
          <a:ln w="254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524750" y="3068638"/>
            <a:ext cx="0" cy="179387"/>
          </a:xfrm>
          <a:prstGeom prst="straightConnector1">
            <a:avLst/>
          </a:prstGeom>
          <a:ln w="254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142875"/>
            <a:ext cx="8715375" cy="622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ru-RU" sz="2000" i="1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ru-RU" sz="1400" i="1" dirty="0" smtClean="0">
                <a:solidFill>
                  <a:schemeClr val="accent6">
                    <a:tint val="1000"/>
                  </a:schemeClr>
                </a:solidFill>
              </a:rPr>
              <a:t>Основные характеристики бюджета  Мундыбашского городского поселения на 2023– </a:t>
            </a:r>
            <a:r>
              <a:rPr lang="ru-RU" sz="1400" i="1" dirty="0" err="1" smtClean="0">
                <a:solidFill>
                  <a:schemeClr val="accent6">
                    <a:tint val="1000"/>
                  </a:schemeClr>
                </a:solidFill>
              </a:rPr>
              <a:t>2025гг</a:t>
            </a:r>
            <a:r>
              <a:rPr lang="ru-RU" sz="1400" i="1" dirty="0" smtClean="0">
                <a:solidFill>
                  <a:schemeClr val="accent6">
                    <a:tint val="1000"/>
                  </a:schemeClr>
                </a:solidFill>
              </a:rPr>
              <a:t>. тыс. руб.</a:t>
            </a:r>
            <a:endParaRPr lang="ru-RU" sz="1400" i="1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ru-RU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i="1" dirty="0" smtClean="0"/>
              <a:t>ДОХОДЫ: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ru-RU" i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i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i="1" dirty="0"/>
              <a:t> </a:t>
            </a:r>
            <a:r>
              <a:rPr lang="ru-RU" i="1" dirty="0" smtClean="0"/>
              <a:t>  РАСХОДЫ: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ru-RU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ru-RU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i="1" dirty="0" smtClean="0"/>
              <a:t>ДЕФИЦИТ БЮДЖЕТА: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ru-RU" sz="16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1600" dirty="0" smtClean="0"/>
              <a:t>% СОБСТВЕННЫХ ДОХОДОВ ОТ </a:t>
            </a:r>
            <a:r>
              <a:rPr lang="ru-RU" sz="1600" dirty="0"/>
              <a:t>ОБЪЕМА ДОХОДОВ МЕСТНОГО БЮДЖЕТА БЕЗ УЧЕТА БЕЗВОЗМЕЗДНЫХ ПОСТУПЛЕНИЙ И ПОСТУПЛЕНИЙ НАЛОГОВЫХ ДОХОДОВ ПО ДОПОЛНИТЕЛЬНЫМ НОРМАТИВАМ ОТЧИСЛЕНИЙ.</a:t>
            </a:r>
            <a:endParaRPr lang="ru-RU" sz="1600" i="1" dirty="0"/>
          </a:p>
        </p:txBody>
      </p:sp>
      <p:sp>
        <p:nvSpPr>
          <p:cNvPr id="8" name="Овал 7"/>
          <p:cNvSpPr/>
          <p:nvPr/>
        </p:nvSpPr>
        <p:spPr>
          <a:xfrm>
            <a:off x="7667625" y="908050"/>
            <a:ext cx="1368425" cy="676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2025 год</a:t>
            </a:r>
          </a:p>
        </p:txBody>
      </p:sp>
      <p:sp>
        <p:nvSpPr>
          <p:cNvPr id="9" name="Овал 8"/>
          <p:cNvSpPr/>
          <p:nvPr/>
        </p:nvSpPr>
        <p:spPr>
          <a:xfrm>
            <a:off x="4500563" y="908050"/>
            <a:ext cx="1584325" cy="703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2023 год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6156325" y="908050"/>
            <a:ext cx="1511300" cy="676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2024 год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98988" y="1773238"/>
            <a:ext cx="1441450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22949,2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325" y="1773238"/>
            <a:ext cx="1417638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17032,4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740650" y="1773238"/>
            <a:ext cx="1295400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15893,8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3438" y="2708275"/>
            <a:ext cx="1441450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22949,2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15063" y="2714625"/>
            <a:ext cx="1417637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17032,4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40650" y="2708275"/>
            <a:ext cx="1295400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15893,8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43438" y="3716338"/>
            <a:ext cx="1441450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56325" y="3716338"/>
            <a:ext cx="1417638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740650" y="3716338"/>
            <a:ext cx="1295400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43438" y="4868863"/>
            <a:ext cx="144145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41,75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56325" y="4868863"/>
            <a:ext cx="1417638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57,69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40650" y="4868863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65,03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8"/>
            <a:ext cx="8604250" cy="854075"/>
          </a:xfrm>
        </p:spPr>
        <p:txBody>
          <a:bodyPr wrap="square" numCol="1" anchor="t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2400" cap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СТРУКТУРА ДОХОДОВ БЮДЖЕТА МУНДЫБАШСКОГО ГОРОДСКОГО ПОСЕЛЕНИЯ  НА 2023 ГОД</a:t>
            </a:r>
          </a:p>
        </p:txBody>
      </p:sp>
      <p:sp>
        <p:nvSpPr>
          <p:cNvPr id="3" name="Овал 2"/>
          <p:cNvSpPr/>
          <p:nvPr/>
        </p:nvSpPr>
        <p:spPr>
          <a:xfrm rot="10800000">
            <a:off x="568937" y="2331331"/>
            <a:ext cx="4928819" cy="3355451"/>
          </a:xfrm>
          <a:prstGeom prst="ellipse">
            <a:avLst/>
          </a:prstGeom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3600000" lon="0" rev="0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rot="10800000">
            <a:off x="1531956" y="3315619"/>
            <a:ext cx="3823262" cy="133250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chemeClr val="bg1">
                <a:alpha val="43000"/>
              </a:schemeClr>
            </a:outerShdw>
          </a:effectLst>
          <a:scene3d>
            <a:camera prst="orthographicFront">
              <a:rot lat="1500000" lon="0" rev="0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0800000">
            <a:off x="2871538" y="3407794"/>
            <a:ext cx="2594427" cy="97006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900000" lon="0" rev="21599994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10800000">
            <a:off x="3712375" y="3376067"/>
            <a:ext cx="1644152" cy="669569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900000" lon="0" rev="21599994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9463" y="1574800"/>
            <a:ext cx="1352550" cy="522288"/>
          </a:xfrm>
          <a:prstGeom prst="roundRect">
            <a:avLst/>
          </a:prstGeom>
          <a:solidFill>
            <a:srgbClr val="83B33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Доходы всего</a:t>
            </a:r>
          </a:p>
        </p:txBody>
      </p:sp>
      <p:cxnSp>
        <p:nvCxnSpPr>
          <p:cNvPr id="21512" name="Прямая со стрелкой 9"/>
          <p:cNvCxnSpPr>
            <a:cxnSpLocks noChangeShapeType="1"/>
            <a:stCxn id="8" idx="2"/>
            <a:endCxn id="21519" idx="1"/>
          </p:cNvCxnSpPr>
          <p:nvPr/>
        </p:nvCxnSpPr>
        <p:spPr bwMode="auto">
          <a:xfrm rot="5400000">
            <a:off x="-2381" y="2385219"/>
            <a:ext cx="1746250" cy="1169988"/>
          </a:xfrm>
          <a:prstGeom prst="straightConnector1">
            <a:avLst/>
          </a:prstGeom>
          <a:noFill/>
          <a:ln w="25400" cap="rnd" algn="ctr">
            <a:solidFill>
              <a:schemeClr val="accent2"/>
            </a:solidFill>
            <a:prstDash val="dash"/>
            <a:round/>
            <a:headEnd/>
            <a:tailEnd type="arrow" w="med" len="med"/>
          </a:ln>
          <a:effectLst>
            <a:outerShdw dist="254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Скругленный прямоугольник 12"/>
          <p:cNvSpPr/>
          <p:nvPr/>
        </p:nvSpPr>
        <p:spPr>
          <a:xfrm>
            <a:off x="2465388" y="1528763"/>
            <a:ext cx="2035175" cy="65087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Безвозмездные поступления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551113" y="2332038"/>
            <a:ext cx="581025" cy="137953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043113" y="5629275"/>
            <a:ext cx="1549400" cy="588963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Налоговые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24325" y="5148263"/>
            <a:ext cx="1455738" cy="588962"/>
          </a:xfrm>
          <a:prstGeom prst="round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Неналоговые доходы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2801938" y="4075113"/>
            <a:ext cx="638175" cy="1171575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354513" y="3768725"/>
            <a:ext cx="360362" cy="1477963"/>
          </a:xfrm>
          <a:prstGeom prst="straightConnector1">
            <a:avLst/>
          </a:prstGeom>
          <a:ln>
            <a:solidFill>
              <a:srgbClr val="FF33CC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19" name="TextBox 45"/>
          <p:cNvSpPr txBox="1">
            <a:spLocks noChangeArrowheads="1"/>
          </p:cNvSpPr>
          <p:nvPr/>
        </p:nvSpPr>
        <p:spPr bwMode="auto">
          <a:xfrm>
            <a:off x="285750" y="3643313"/>
            <a:ext cx="1357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22949,2</a:t>
            </a:r>
          </a:p>
        </p:txBody>
      </p:sp>
      <p:sp>
        <p:nvSpPr>
          <p:cNvPr id="21520" name="TextBox 48"/>
          <p:cNvSpPr txBox="1">
            <a:spLocks noChangeArrowheads="1"/>
          </p:cNvSpPr>
          <p:nvPr/>
        </p:nvSpPr>
        <p:spPr bwMode="auto">
          <a:xfrm>
            <a:off x="1692275" y="3675063"/>
            <a:ext cx="1341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13367,5</a:t>
            </a:r>
          </a:p>
        </p:txBody>
      </p:sp>
      <p:sp>
        <p:nvSpPr>
          <p:cNvPr id="21521" name="TextBox 49"/>
          <p:cNvSpPr txBox="1">
            <a:spLocks noChangeArrowheads="1"/>
          </p:cNvSpPr>
          <p:nvPr/>
        </p:nvSpPr>
        <p:spPr bwMode="auto">
          <a:xfrm>
            <a:off x="4168775" y="3500438"/>
            <a:ext cx="10461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1149,0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000" b="1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000" b="1">
              <a:latin typeface="Arial" charset="0"/>
            </a:endParaRPr>
          </a:p>
        </p:txBody>
      </p:sp>
      <p:sp>
        <p:nvSpPr>
          <p:cNvPr id="21522" name="TextBox 53"/>
          <p:cNvSpPr txBox="1">
            <a:spLocks noChangeArrowheads="1"/>
          </p:cNvSpPr>
          <p:nvPr/>
        </p:nvSpPr>
        <p:spPr bwMode="auto">
          <a:xfrm>
            <a:off x="5929313" y="3643313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400" b="1" i="1">
                <a:latin typeface="Trebuchet MS" pitchFamily="34" charset="0"/>
              </a:rPr>
              <a:t>тыс. руб.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4344988" y="10239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921000" y="3751263"/>
            <a:ext cx="1247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8432,7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33338"/>
            <a:ext cx="8893175" cy="1235075"/>
          </a:xfrm>
        </p:spPr>
        <p:txBody>
          <a:bodyPr wrap="square" numCol="1" anchor="t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1D3641"/>
                  </a:outerShdw>
                </a:effectLst>
                <a:latin typeface="Times New Roman" pitchFamily="18" charset="0"/>
              </a:rPr>
              <a:t>Структура доходов бюджета Мундыбашского городского поселения  </a:t>
            </a:r>
            <a:br>
              <a:rPr lang="ru-RU" sz="2200" dirty="0" smtClean="0">
                <a:effectLst>
                  <a:outerShdw blurRad="38100" dist="38100" dir="2700000" algn="tl">
                    <a:srgbClr val="1D3641"/>
                  </a:outerShdw>
                </a:effectLst>
                <a:latin typeface="Times New Roman" pitchFamily="18" charset="0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1D3641"/>
                  </a:outerShdw>
                </a:effectLst>
                <a:latin typeface="Times New Roman" pitchFamily="18" charset="0"/>
              </a:rPr>
              <a:t>на плановый период 2024 год</a:t>
            </a:r>
          </a:p>
        </p:txBody>
      </p:sp>
      <p:sp>
        <p:nvSpPr>
          <p:cNvPr id="3" name="Овал 2"/>
          <p:cNvSpPr/>
          <p:nvPr/>
        </p:nvSpPr>
        <p:spPr>
          <a:xfrm rot="10800000">
            <a:off x="568934" y="2331329"/>
            <a:ext cx="6574833" cy="4098066"/>
          </a:xfrm>
          <a:prstGeom prst="ellipse">
            <a:avLst/>
          </a:prstGeom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3600000" lon="0" rev="0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rot="10800000">
            <a:off x="1531956" y="3315619"/>
            <a:ext cx="4754556" cy="133250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chemeClr val="bg1">
                <a:alpha val="43000"/>
              </a:schemeClr>
            </a:outerShdw>
          </a:effectLst>
          <a:scene3d>
            <a:camera prst="orthographicFront">
              <a:rot lat="1500000" lon="0" rev="0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0800000">
            <a:off x="2871537" y="3407794"/>
            <a:ext cx="3343536" cy="97006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900000" lon="0" rev="21599994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10800000">
            <a:off x="3712374" y="3376066"/>
            <a:ext cx="2002633" cy="669569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900000" lon="0" rev="21599994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9463" y="1574800"/>
            <a:ext cx="1352550" cy="522288"/>
          </a:xfrm>
          <a:prstGeom prst="roundRect">
            <a:avLst/>
          </a:prstGeom>
          <a:solidFill>
            <a:srgbClr val="83B33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Доходы всего</a:t>
            </a:r>
          </a:p>
        </p:txBody>
      </p:sp>
      <p:cxnSp>
        <p:nvCxnSpPr>
          <p:cNvPr id="22536" name="Прямая со стрелкой 9"/>
          <p:cNvCxnSpPr>
            <a:cxnSpLocks noChangeShapeType="1"/>
            <a:stCxn id="8" idx="2"/>
            <a:endCxn id="22543" idx="0"/>
          </p:cNvCxnSpPr>
          <p:nvPr/>
        </p:nvCxnSpPr>
        <p:spPr bwMode="auto">
          <a:xfrm rot="5400000">
            <a:off x="256382" y="2872581"/>
            <a:ext cx="1974850" cy="423863"/>
          </a:xfrm>
          <a:prstGeom prst="straightConnector1">
            <a:avLst/>
          </a:prstGeom>
          <a:noFill/>
          <a:ln w="25400" cap="rnd" algn="ctr">
            <a:solidFill>
              <a:schemeClr val="accent2"/>
            </a:solidFill>
            <a:prstDash val="dash"/>
            <a:round/>
            <a:headEnd/>
            <a:tailEnd type="arrow" w="med" len="med"/>
          </a:ln>
          <a:effectLst>
            <a:outerShdw dist="254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Скругленный прямоугольник 12"/>
          <p:cNvSpPr/>
          <p:nvPr/>
        </p:nvSpPr>
        <p:spPr>
          <a:xfrm>
            <a:off x="2465388" y="1528763"/>
            <a:ext cx="1746250" cy="65087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Безвозмездные поступления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551113" y="2208213"/>
            <a:ext cx="787400" cy="174307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043113" y="5629275"/>
            <a:ext cx="1549400" cy="588963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Налоговые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24325" y="5148263"/>
            <a:ext cx="1455738" cy="588962"/>
          </a:xfrm>
          <a:prstGeom prst="round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Неналоговые доходы</a:t>
            </a:r>
          </a:p>
        </p:txBody>
      </p:sp>
      <p:cxnSp>
        <p:nvCxnSpPr>
          <p:cNvPr id="33" name="Прямая со стрелкой 32"/>
          <p:cNvCxnSpPr>
            <a:stCxn id="24" idx="0"/>
          </p:cNvCxnSpPr>
          <p:nvPr/>
        </p:nvCxnSpPr>
        <p:spPr>
          <a:xfrm flipV="1">
            <a:off x="2817813" y="4186238"/>
            <a:ext cx="625475" cy="1443037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5" idx="0"/>
          </p:cNvCxnSpPr>
          <p:nvPr/>
        </p:nvCxnSpPr>
        <p:spPr>
          <a:xfrm>
            <a:off x="4533900" y="3792538"/>
            <a:ext cx="319088" cy="1355725"/>
          </a:xfrm>
          <a:prstGeom prst="straightConnector1">
            <a:avLst/>
          </a:prstGeom>
          <a:ln>
            <a:solidFill>
              <a:srgbClr val="FF33CC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543" name="TextBox 45"/>
          <p:cNvSpPr txBox="1">
            <a:spLocks noChangeArrowheads="1"/>
          </p:cNvSpPr>
          <p:nvPr/>
        </p:nvSpPr>
        <p:spPr bwMode="auto">
          <a:xfrm>
            <a:off x="285750" y="4071938"/>
            <a:ext cx="1493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17032,4</a:t>
            </a:r>
          </a:p>
        </p:txBody>
      </p:sp>
      <p:sp>
        <p:nvSpPr>
          <p:cNvPr id="22544" name="TextBox 48"/>
          <p:cNvSpPr txBox="1">
            <a:spLocks noChangeArrowheads="1"/>
          </p:cNvSpPr>
          <p:nvPr/>
        </p:nvSpPr>
        <p:spPr bwMode="auto">
          <a:xfrm>
            <a:off x="1619250" y="3675063"/>
            <a:ext cx="1203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7206,0</a:t>
            </a:r>
          </a:p>
        </p:txBody>
      </p:sp>
      <p:sp>
        <p:nvSpPr>
          <p:cNvPr id="22545" name="TextBox 49"/>
          <p:cNvSpPr txBox="1">
            <a:spLocks noChangeArrowheads="1"/>
          </p:cNvSpPr>
          <p:nvPr/>
        </p:nvSpPr>
        <p:spPr bwMode="auto">
          <a:xfrm>
            <a:off x="4344988" y="3598863"/>
            <a:ext cx="1162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1181,0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000" b="1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000" b="1">
              <a:latin typeface="Arial" charset="0"/>
            </a:endParaRPr>
          </a:p>
        </p:txBody>
      </p:sp>
      <p:sp>
        <p:nvSpPr>
          <p:cNvPr id="22546" name="TextBox 53"/>
          <p:cNvSpPr txBox="1">
            <a:spLocks noChangeArrowheads="1"/>
          </p:cNvSpPr>
          <p:nvPr/>
        </p:nvSpPr>
        <p:spPr bwMode="auto">
          <a:xfrm>
            <a:off x="7143750" y="3929063"/>
            <a:ext cx="1357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400" b="1" i="1">
                <a:latin typeface="Trebuchet MS" pitchFamily="34" charset="0"/>
              </a:rPr>
              <a:t>тыс. руб.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4344988" y="10239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876550" y="3714750"/>
            <a:ext cx="1052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8645,4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33338"/>
            <a:ext cx="8569325" cy="854075"/>
          </a:xfrm>
        </p:spPr>
        <p:txBody>
          <a:bodyPr wrap="square" numCol="1" anchor="t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1D3641"/>
                  </a:outerShdw>
                </a:effectLst>
                <a:latin typeface="Times New Roman" pitchFamily="18" charset="0"/>
              </a:rPr>
              <a:t>Структура доходов бюджета Мундыбашского городского поселения  </a:t>
            </a:r>
            <a:br>
              <a:rPr lang="ru-RU" sz="2200" dirty="0" smtClean="0">
                <a:effectLst>
                  <a:outerShdw blurRad="38100" dist="38100" dir="2700000" algn="tl">
                    <a:srgbClr val="1D3641"/>
                  </a:outerShdw>
                </a:effectLst>
                <a:latin typeface="Times New Roman" pitchFamily="18" charset="0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1D3641"/>
                  </a:outerShdw>
                </a:effectLst>
                <a:latin typeface="Times New Roman" pitchFamily="18" charset="0"/>
              </a:rPr>
              <a:t>на плановый период 2025 год</a:t>
            </a:r>
          </a:p>
        </p:txBody>
      </p:sp>
      <p:sp>
        <p:nvSpPr>
          <p:cNvPr id="3" name="Овал 2"/>
          <p:cNvSpPr/>
          <p:nvPr/>
        </p:nvSpPr>
        <p:spPr>
          <a:xfrm rot="10800000">
            <a:off x="642909" y="2357429"/>
            <a:ext cx="5643602" cy="3355451"/>
          </a:xfrm>
          <a:prstGeom prst="ellipse">
            <a:avLst/>
          </a:prstGeom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3600000" lon="0" rev="0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rot="10800000">
            <a:off x="1531956" y="3214686"/>
            <a:ext cx="4468804" cy="143343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chemeClr val="bg1">
                <a:alpha val="43000"/>
              </a:schemeClr>
            </a:outerShdw>
          </a:effectLst>
          <a:scene3d>
            <a:camera prst="orthographicFront">
              <a:rot lat="1500000" lon="0" rev="0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0800000">
            <a:off x="2643173" y="3500438"/>
            <a:ext cx="3308807" cy="97006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900000" lon="0" rev="21599994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10800000">
            <a:off x="3712371" y="3643312"/>
            <a:ext cx="2216950" cy="642941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431800">
              <a:schemeClr val="accent1">
                <a:alpha val="40000"/>
              </a:schemeClr>
            </a:glow>
            <a:outerShdw blurRad="50800" dist="50800" dir="5400000" sx="48000" sy="48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900000" lon="0" rev="21599994"/>
            </a:camera>
            <a:lightRig rig="threePt" dir="t"/>
          </a:scene3d>
          <a:sp3d extrusionH="381000">
            <a:bevelT w="158750"/>
            <a:bevelB w="133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9463" y="1574800"/>
            <a:ext cx="1352550" cy="522288"/>
          </a:xfrm>
          <a:prstGeom prst="roundRect">
            <a:avLst/>
          </a:prstGeom>
          <a:solidFill>
            <a:srgbClr val="83B33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Доходы всего</a:t>
            </a:r>
          </a:p>
        </p:txBody>
      </p:sp>
      <p:cxnSp>
        <p:nvCxnSpPr>
          <p:cNvPr id="23560" name="Прямая со стрелкой 9"/>
          <p:cNvCxnSpPr>
            <a:cxnSpLocks noChangeShapeType="1"/>
            <a:stCxn id="8" idx="2"/>
            <a:endCxn id="23567" idx="1"/>
          </p:cNvCxnSpPr>
          <p:nvPr/>
        </p:nvCxnSpPr>
        <p:spPr bwMode="auto">
          <a:xfrm rot="5400000">
            <a:off x="-2381" y="2385219"/>
            <a:ext cx="1746250" cy="1169988"/>
          </a:xfrm>
          <a:prstGeom prst="straightConnector1">
            <a:avLst/>
          </a:prstGeom>
          <a:noFill/>
          <a:ln w="25400" cap="rnd" algn="ctr">
            <a:solidFill>
              <a:schemeClr val="accent2"/>
            </a:solidFill>
            <a:prstDash val="dash"/>
            <a:round/>
            <a:headEnd/>
            <a:tailEnd type="arrow" w="med" len="med"/>
          </a:ln>
          <a:effectLst>
            <a:outerShdw dist="254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Скругленный прямоугольник 12"/>
          <p:cNvSpPr/>
          <p:nvPr/>
        </p:nvSpPr>
        <p:spPr>
          <a:xfrm>
            <a:off x="2465388" y="1412875"/>
            <a:ext cx="1703387" cy="76676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Безвозмездные поступления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465388" y="2179638"/>
            <a:ext cx="841375" cy="169386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043113" y="5629275"/>
            <a:ext cx="1549400" cy="588963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Налоговые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24325" y="5148263"/>
            <a:ext cx="1455738" cy="588962"/>
          </a:xfrm>
          <a:prstGeom prst="round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</a:rPr>
              <a:t>Неналоговые доходы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3089275" y="4071938"/>
            <a:ext cx="354013" cy="149860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714875" y="3873500"/>
            <a:ext cx="0" cy="1274763"/>
          </a:xfrm>
          <a:prstGeom prst="straightConnector1">
            <a:avLst/>
          </a:prstGeom>
          <a:ln>
            <a:solidFill>
              <a:srgbClr val="FF33CC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567" name="TextBox 45"/>
          <p:cNvSpPr txBox="1">
            <a:spLocks noChangeArrowheads="1"/>
          </p:cNvSpPr>
          <p:nvPr/>
        </p:nvSpPr>
        <p:spPr bwMode="auto">
          <a:xfrm>
            <a:off x="285750" y="3643313"/>
            <a:ext cx="1493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15893,8</a:t>
            </a:r>
          </a:p>
        </p:txBody>
      </p:sp>
      <p:sp>
        <p:nvSpPr>
          <p:cNvPr id="23568" name="TextBox 48"/>
          <p:cNvSpPr txBox="1">
            <a:spLocks noChangeArrowheads="1"/>
          </p:cNvSpPr>
          <p:nvPr/>
        </p:nvSpPr>
        <p:spPr bwMode="auto">
          <a:xfrm>
            <a:off x="1746250" y="3675063"/>
            <a:ext cx="1255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5557,9</a:t>
            </a:r>
          </a:p>
        </p:txBody>
      </p:sp>
      <p:sp>
        <p:nvSpPr>
          <p:cNvPr id="23569" name="TextBox 49"/>
          <p:cNvSpPr txBox="1">
            <a:spLocks noChangeArrowheads="1"/>
          </p:cNvSpPr>
          <p:nvPr/>
        </p:nvSpPr>
        <p:spPr bwMode="auto">
          <a:xfrm>
            <a:off x="4500563" y="371475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 b="1">
                <a:latin typeface="Arial" charset="0"/>
              </a:rPr>
              <a:t>1255,0</a:t>
            </a:r>
          </a:p>
        </p:txBody>
      </p:sp>
      <p:sp>
        <p:nvSpPr>
          <p:cNvPr id="23570" name="TextBox 53"/>
          <p:cNvSpPr txBox="1">
            <a:spLocks noChangeArrowheads="1"/>
          </p:cNvSpPr>
          <p:nvPr/>
        </p:nvSpPr>
        <p:spPr bwMode="auto">
          <a:xfrm>
            <a:off x="6858000" y="3714750"/>
            <a:ext cx="1357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400" b="1" i="1">
                <a:latin typeface="Trebuchet MS" pitchFamily="34" charset="0"/>
              </a:rPr>
              <a:t>тыс. руб.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4344988" y="10239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089275" y="3711575"/>
            <a:ext cx="1122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9080,9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0200"/>
            <a:ext cx="8964613" cy="866775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>
                    <a:tint val="1000"/>
                  </a:schemeClr>
                </a:solidFill>
                <a:latin typeface="Times New Roman" pitchFamily="18" charset="0"/>
              </a:rPr>
              <a:t/>
            </a:r>
            <a:br>
              <a:rPr lang="en-US" sz="2400" dirty="0">
                <a:solidFill>
                  <a:schemeClr val="accent6">
                    <a:tint val="1000"/>
                  </a:schemeClr>
                </a:solidFill>
                <a:latin typeface="Times New Roman" pitchFamily="18" charset="0"/>
              </a:rPr>
            </a:br>
            <a:r>
              <a:rPr lang="en-US" sz="2400" dirty="0">
                <a:solidFill>
                  <a:schemeClr val="accent6">
                    <a:tint val="1000"/>
                  </a:schemeClr>
                </a:solidFill>
                <a:latin typeface="Times New Roman" pitchFamily="18" charset="0"/>
              </a:rPr>
              <a:t/>
            </a:r>
            <a:br>
              <a:rPr lang="en-US" sz="2400" dirty="0">
                <a:solidFill>
                  <a:schemeClr val="accent6">
                    <a:tint val="1000"/>
                  </a:schemeClr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tint val="1000"/>
                  </a:schemeClr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tint val="1000"/>
                  </a:schemeClr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tint val="1000"/>
                  </a:schemeClr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tint val="1000"/>
                  </a:schemeClr>
                </a:solidFill>
                <a:latin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</a:rPr>
              <a:t>Бюджет </a:t>
            </a:r>
            <a:r>
              <a:rPr lang="ru-RU" sz="2200" dirty="0">
                <a:latin typeface="Times New Roman" pitchFamily="18" charset="0"/>
              </a:rPr>
              <a:t>для граждан </a:t>
            </a:r>
            <a:r>
              <a:rPr lang="ru-RU" sz="2200" dirty="0" smtClean="0">
                <a:latin typeface="Times New Roman" pitchFamily="18" charset="0"/>
              </a:rPr>
              <a:t>Мундыбашского городского поселения </a:t>
            </a:r>
            <a:r>
              <a:rPr lang="ru-RU" sz="2200" dirty="0">
                <a:latin typeface="Times New Roman" pitchFamily="18" charset="0"/>
              </a:rPr>
              <a:t>на </a:t>
            </a:r>
            <a:r>
              <a:rPr lang="ru-RU" sz="2200" dirty="0" err="1" smtClean="0">
                <a:latin typeface="Times New Roman" pitchFamily="18" charset="0"/>
              </a:rPr>
              <a:t>2023г</a:t>
            </a:r>
            <a:r>
              <a:rPr lang="ru-RU" sz="2200" dirty="0" smtClean="0">
                <a:latin typeface="Times New Roman" pitchFamily="18" charset="0"/>
              </a:rPr>
              <a:t>. </a:t>
            </a:r>
            <a:r>
              <a:rPr lang="ru-RU" sz="2200" dirty="0">
                <a:latin typeface="Times New Roman" pitchFamily="18" charset="0"/>
              </a:rPr>
              <a:t>и на плановый период </a:t>
            </a:r>
            <a:r>
              <a:rPr lang="ru-RU" sz="2200" dirty="0" smtClean="0">
                <a:latin typeface="Times New Roman" pitchFamily="18" charset="0"/>
              </a:rPr>
              <a:t>2024-2025 годов</a:t>
            </a:r>
            <a:endParaRPr lang="ru-RU" sz="2200" dirty="0">
              <a:latin typeface="Times New Roman" pitchFamily="18" charset="0"/>
            </a:endParaRPr>
          </a:p>
        </p:txBody>
      </p:sp>
      <p:pic>
        <p:nvPicPr>
          <p:cNvPr id="6147" name="Picture 4" descr="стелл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1484313"/>
            <a:ext cx="33845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9388" y="6092825"/>
            <a:ext cx="8785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Разработан на основе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Решения «О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бюджет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е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Мундыбашского городского поселения на </a:t>
            </a:r>
            <a:r>
              <a:rPr lang="ru-RU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2023г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. и плановый период 2024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и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2025 годов от 27.12.2022 № 36/3»</a:t>
            </a:r>
          </a:p>
        </p:txBody>
      </p:sp>
      <p:pic>
        <p:nvPicPr>
          <p:cNvPr id="6149" name="Picture 5" descr="IMG_20160926_150726_1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1484313"/>
            <a:ext cx="352901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IMG_20160926_150709_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2275" y="3573463"/>
            <a:ext cx="3240088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Герб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163" y="3644900"/>
            <a:ext cx="208756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Рисунок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1484313"/>
            <a:ext cx="352901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Рисунок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2275" y="3573463"/>
            <a:ext cx="32559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Рисунок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163" y="3644900"/>
            <a:ext cx="2087562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Рисунок 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163" y="3573463"/>
            <a:ext cx="3017837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79388" y="115888"/>
            <a:ext cx="8640762" cy="669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accent6">
                    <a:tint val="1000"/>
                  </a:schemeClr>
                </a:solidFill>
              </a:rPr>
              <a:t>ДОХОДЫ БЮДЖЕТА МУНДЫБАШСКОГО ГОРОДСКОГО ПОСЕЛЕНИЯ  тыс.руб.</a:t>
            </a:r>
            <a:endParaRPr lang="ru-RU" sz="2000" i="1" dirty="0">
              <a:solidFill>
                <a:schemeClr val="accent6">
                  <a:tint val="1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5" y="857250"/>
          <a:ext cx="8715375" cy="551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6278"/>
                <a:gridCol w="1107887"/>
                <a:gridCol w="1181746"/>
                <a:gridCol w="1329464"/>
              </a:tblGrid>
              <a:tr h="3657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r>
                        <a:rPr lang="ru-RU" sz="1600" baseline="0" dirty="0" smtClean="0"/>
                        <a:t> доходов</a:t>
                      </a:r>
                      <a:endParaRPr lang="ru-RU" sz="16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2023</a:t>
                      </a:r>
                      <a:r>
                        <a:rPr lang="ru-RU" sz="1800" baseline="0" dirty="0" smtClean="0"/>
                        <a:t> год</a:t>
                      </a:r>
                      <a:endParaRPr lang="ru-RU" sz="18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 год</a:t>
                      </a:r>
                      <a:endParaRPr lang="ru-RU" sz="18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2025 год</a:t>
                      </a:r>
                      <a:endParaRPr lang="ru-RU" sz="1800" dirty="0"/>
                    </a:p>
                  </a:txBody>
                  <a:tcPr marL="91443" marR="91443" marT="45721" marB="45721"/>
                </a:tc>
              </a:tr>
              <a:tr h="3299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4335,0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4385,0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4480,0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Акцизы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3280,7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3434,4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3763,9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299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имущество физических лиц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342,0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348,0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354,0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083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Транспортный налог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299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Земельный налог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343,0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343,0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343,0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Госпошлина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515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</a:t>
                      </a:r>
                      <a:r>
                        <a:rPr lang="ru-RU" sz="1400" baseline="0" dirty="0" smtClean="0"/>
                        <a:t>, получаемые в виде арендной платы за земельные участки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859,0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869,0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0480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Доходы от продажи земельных участков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213,0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276,0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32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Штрафы, санкции, возмещение</a:t>
                      </a:r>
                      <a:r>
                        <a:rPr lang="ru-RU" sz="1400" baseline="0" dirty="0" smtClean="0"/>
                        <a:t> ущерба</a:t>
                      </a:r>
                      <a:endParaRPr lang="ru-RU" sz="1400" dirty="0" smtClean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Дотация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5787,1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4847,8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4479,3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14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414,0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418,8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428,6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1125,7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1289,4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5844,0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14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 от негосударственных организаций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46,7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14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</a:t>
                      </a:r>
                      <a:r>
                        <a:rPr lang="ru-RU" sz="1400" baseline="0" dirty="0" smtClean="0"/>
                        <a:t> безвозмездные поступления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150,0</a:t>
                      </a:r>
                      <a:endParaRPr lang="ru-RU" sz="1400" dirty="0"/>
                    </a:p>
                  </a:txBody>
                  <a:tcPr marL="91443" marR="91443" marT="45721" marB="45721"/>
                </a:tc>
              </a:tr>
              <a:tr h="398832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ИТОГО ДОХОДОВ</a:t>
                      </a:r>
                      <a:endParaRPr lang="ru-RU" sz="1400" b="1" i="1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22949,2</a:t>
                      </a:r>
                      <a:endParaRPr lang="ru-RU" sz="1400" b="1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17032,4</a:t>
                      </a:r>
                      <a:endParaRPr lang="ru-RU" sz="1400" b="1" dirty="0"/>
                    </a:p>
                  </a:txBody>
                  <a:tcPr marL="91443" marR="9144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15893,8</a:t>
                      </a:r>
                      <a:endParaRPr lang="ru-RU" sz="1400" b="1" dirty="0"/>
                    </a:p>
                  </a:txBody>
                  <a:tcPr marL="91443" marR="91443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6">
                    <a:tint val="1000"/>
                  </a:schemeClr>
                </a:solidFill>
              </a:rPr>
              <a:t>	</a:t>
            </a:r>
            <a:br>
              <a:rPr lang="ru-RU" i="1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ru-RU" i="1" dirty="0" smtClean="0">
                <a:solidFill>
                  <a:schemeClr val="accent6">
                    <a:tint val="1000"/>
                  </a:schemeClr>
                </a:solidFill>
              </a:rPr>
              <a:t>РАСХОДЫ Бюджета                          </a:t>
            </a:r>
            <a:r>
              <a:rPr lang="ru-RU" sz="1800" i="1" dirty="0" smtClean="0">
                <a:solidFill>
                  <a:schemeClr val="accent6">
                    <a:tint val="1000"/>
                  </a:schemeClr>
                </a:solidFill>
              </a:rPr>
              <a:t>тыс.руб.</a:t>
            </a:r>
            <a:endParaRPr lang="ru-RU" sz="1800" i="1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8313" y="1268413"/>
            <a:ext cx="201612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2023 год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6600" y="1268413"/>
            <a:ext cx="180022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2024 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24525" y="1268413"/>
            <a:ext cx="180022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2025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6875" y="3087688"/>
            <a:ext cx="2087563" cy="773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22949,2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3087688"/>
            <a:ext cx="1943100" cy="773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17032,4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24525" y="3087688"/>
            <a:ext cx="1993900" cy="773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15893,8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111250" y="2276475"/>
            <a:ext cx="722313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887788" y="2273300"/>
            <a:ext cx="720725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516688" y="2276475"/>
            <a:ext cx="719137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accent6">
                    <a:tint val="1000"/>
                  </a:schemeClr>
                </a:solidFill>
              </a:rPr>
              <a:t>РАСХОДЫ МУНДЫБАШСКОГО ГОРОДСКОГО ПОСЕЛЕНИЯ</a:t>
            </a:r>
            <a:endParaRPr lang="ru-RU" sz="2000" i="1" dirty="0">
              <a:solidFill>
                <a:schemeClr val="accent6">
                  <a:tint val="1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928688"/>
          <a:ext cx="8821737" cy="580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420"/>
                <a:gridCol w="1080077"/>
                <a:gridCol w="1080077"/>
                <a:gridCol w="1224087"/>
                <a:gridCol w="1080076"/>
              </a:tblGrid>
              <a:tr h="4593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Раздел</a:t>
                      </a:r>
                    </a:p>
                    <a:p>
                      <a:pPr algn="ctr"/>
                      <a:r>
                        <a:rPr lang="ru-RU" sz="1200" dirty="0" smtClean="0"/>
                        <a:t>Подраздел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</a:t>
                      </a:r>
                      <a:endParaRPr lang="ru-RU" sz="14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 год</a:t>
                      </a:r>
                      <a:endParaRPr lang="ru-RU" sz="14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 год</a:t>
                      </a:r>
                      <a:endParaRPr lang="ru-RU" sz="1400" dirty="0"/>
                    </a:p>
                  </a:txBody>
                  <a:tcPr marL="91437" marR="91437" marT="45705" marB="45705"/>
                </a:tc>
              </a:tr>
              <a:tr h="306193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Общегосударственные вопросы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01</a:t>
                      </a:r>
                      <a:endParaRPr lang="ru-RU" sz="14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7659,3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7718,3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7767,3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</a:tr>
              <a:tr h="45930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0102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1037,4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1037,4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1037,4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6430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0104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6409,9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6468,9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6517,9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2755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Проведение выборов и референдумов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0107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2755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Резервные фонды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0111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2755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Другие общегосударственные вопросы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0113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279436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Национальная</a:t>
                      </a:r>
                      <a:r>
                        <a:rPr lang="ru-RU" sz="1200" b="1" i="1" baseline="0" dirty="0" smtClean="0"/>
                        <a:t> оборона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02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414,0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418,8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428,6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</a:tr>
              <a:tr h="3491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Мобилизационная и вневойсковая подготовка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0203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414,0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418,8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428,6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459307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Национальная безопасность и правоохранительная деятельность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03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6170,7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698,8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698,8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</a:tr>
              <a:tr h="289786"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 smtClean="0"/>
                        <a:t>Гражданская оборона</a:t>
                      </a:r>
                      <a:endParaRPr lang="ru-RU" sz="1200" b="0" i="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0309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459307"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 smtClean="0"/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b="0" i="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0310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336,7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148,8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148,8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372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0314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5824,0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540,0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540,0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27557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Национальная экономика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04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4790,64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3982,4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4313,9</a:t>
                      </a:r>
                      <a:endParaRPr lang="ru-RU" sz="1200" b="1" i="1" dirty="0"/>
                    </a:p>
                  </a:txBody>
                  <a:tcPr marL="91437" marR="91437" marT="45705" marB="45705"/>
                </a:tc>
              </a:tr>
              <a:tr h="275570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Лесное хозяйство</a:t>
                      </a:r>
                      <a:endParaRPr lang="ru-RU" sz="1200" b="0" i="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0407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50,0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  <a:tr h="349115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Дорожное хозяйство (дорожные фонды)</a:t>
                      </a:r>
                      <a:endParaRPr lang="ru-RU" sz="1200" b="0" i="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0409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4640,64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3832,4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4160,9</a:t>
                      </a:r>
                      <a:endParaRPr lang="ru-RU" sz="1200" dirty="0"/>
                    </a:p>
                  </a:txBody>
                  <a:tcPr marL="91437" marR="91437" marT="45705" marB="4570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88913"/>
          <a:ext cx="8856662" cy="389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330"/>
                <a:gridCol w="1080081"/>
                <a:gridCol w="1080081"/>
                <a:gridCol w="1224091"/>
                <a:gridCol w="1080080"/>
              </a:tblGrid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Раздел</a:t>
                      </a:r>
                    </a:p>
                    <a:p>
                      <a:r>
                        <a:rPr lang="ru-RU" sz="1200" dirty="0" smtClean="0"/>
                        <a:t>Подраздел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</a:t>
                      </a:r>
                      <a:endParaRPr lang="ru-RU" sz="14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 год</a:t>
                      </a:r>
                      <a:endParaRPr lang="ru-RU" sz="14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 год</a:t>
                      </a:r>
                      <a:endParaRPr lang="ru-RU" sz="1400" dirty="0"/>
                    </a:p>
                  </a:txBody>
                  <a:tcPr marL="91437" marR="91437" marT="45724" marB="45724"/>
                </a:tc>
              </a:tr>
              <a:tr h="316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/>
                        <a:t>0412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/>
                        <a:t>100,0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/>
                        <a:t>100,0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/>
                        <a:t>100,0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</a:tr>
              <a:tr h="31695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Жилищно-коммунальное хозяйство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05</a:t>
                      </a:r>
                      <a:endParaRPr lang="ru-RU" sz="14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3414,56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3330,1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1390,2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</a:tr>
              <a:tr h="2915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Жилищное хозяйство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0501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70,0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70,0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70,0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</a:tr>
              <a:tr h="2964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Коммунальное хозяйство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0502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159,3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</a:tr>
              <a:tr h="3169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Благоустройство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0503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3144,56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3100,8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1120,2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</a:tr>
              <a:tr h="31695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Культура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08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200,0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200,0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200,0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</a:tr>
              <a:tr h="316954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Культура 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/>
                        <a:t>0801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/>
                        <a:t>200,0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/>
                        <a:t>200,0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/>
                        <a:t>200,0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</a:tr>
              <a:tr h="31651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Физическая</a:t>
                      </a:r>
                      <a:r>
                        <a:rPr lang="ru-RU" sz="1200" b="1" i="1" baseline="0" dirty="0" smtClean="0"/>
                        <a:t> культура и спорт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11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300,0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300,0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300,0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</a:tr>
              <a:tr h="316954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Другие вопросы в области физической культуры и спорта</a:t>
                      </a:r>
                      <a:endParaRPr lang="ru-RU" sz="1200" b="0" i="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1105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300,0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300,0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300,0</a:t>
                      </a:r>
                      <a:endParaRPr lang="ru-RU" sz="1200" dirty="0"/>
                    </a:p>
                  </a:txBody>
                  <a:tcPr marL="91437" marR="91437" marT="45724" marB="45724"/>
                </a:tc>
              </a:tr>
              <a:tr h="316954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 smtClean="0"/>
                        <a:t>Условно утвержденные расходы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9999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384,0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795,0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</a:tr>
              <a:tr h="316954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 smtClean="0"/>
                        <a:t>ВСЕГО РАСХОДОВ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22949,2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17032,4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15893,8</a:t>
                      </a:r>
                      <a:endParaRPr lang="ru-RU" sz="1200" b="1" i="1" dirty="0"/>
                    </a:p>
                  </a:txBody>
                  <a:tcPr marL="91437" marR="91437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755650" y="73025"/>
            <a:ext cx="7704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Программы Мундыбашского городского поселения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430213" y="534988"/>
            <a:ext cx="6145212" cy="599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400" b="1">
                <a:solidFill>
                  <a:srgbClr val="00B0F0"/>
                </a:solidFill>
                <a:latin typeface="Times New Roman" pitchFamily="18" charset="0"/>
              </a:rPr>
              <a:t>Муниципальная программа </a:t>
            </a:r>
            <a:r>
              <a:rPr lang="ru-RU" altLang="ru-RU" sz="1800">
                <a:latin typeface="Times New Roman" pitchFamily="18" charset="0"/>
              </a:rPr>
              <a:t>– это документ, определяющий: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</a:pPr>
            <a:r>
              <a:rPr lang="ru-RU" altLang="ru-RU" sz="1800">
                <a:latin typeface="Times New Roman" pitchFamily="18" charset="0"/>
              </a:rPr>
              <a:t>   цели и задачи государственной политики в определенной сфере;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</a:pPr>
            <a:r>
              <a:rPr lang="ru-RU" altLang="ru-RU" sz="1800">
                <a:latin typeface="Times New Roman" pitchFamily="18" charset="0"/>
              </a:rPr>
              <a:t>   способы их достижения;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ü"/>
            </a:pPr>
            <a:r>
              <a:rPr lang="ru-RU" altLang="ru-RU" sz="1800">
                <a:latin typeface="Times New Roman" pitchFamily="18" charset="0"/>
              </a:rPr>
              <a:t>   примерные объемы используемых финансовых ресурсов.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>
                <a:latin typeface="Times New Roman" pitchFamily="18" charset="0"/>
              </a:rPr>
              <a:t>     </a:t>
            </a:r>
            <a:r>
              <a:rPr lang="ru-RU" altLang="ru-RU">
                <a:latin typeface="Times New Roman" pitchFamily="18" charset="0"/>
              </a:rPr>
              <a:t>Преимуществом программного бюджета является распределение расходов не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по ведомственному принципу, а по программам. Муниципальная программа имеет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цель, задачи и показатели эффективности, которые отражают степень их достижения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(решения),то есть действия и бюджетные средства направлены на достижение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заданного результата.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     При этом значение показателей является индикатором по данному направлению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деятельности и сигнализирует о плохом или хорошем результате, необходимости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принятия новых решений.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     В целях показания эффективности и результативности бюджетных расходов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администрацией Спасского городского поселения принято решение: формировать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>
                <a:latin typeface="Times New Roman" pitchFamily="18" charset="0"/>
              </a:rPr>
              <a:t>и исполнять расходную часть бюджета через реализацию 6 муниципальных программ.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57188" y="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Перечень муниципальных  программ Мундыбашского городского поселения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финансируемых из бюджета поселения на 2023 год и плановый период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2024 -2025г.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latin typeface="Times New Roman" pitchFamily="18" charset="0"/>
              <a:ea typeface="Times New Roman" pitchFamily="18" charset="0"/>
              <a:cs typeface="Courier New" pitchFamily="49" charset="0"/>
            </a:endParaRPr>
          </a:p>
        </p:txBody>
      </p:sp>
      <p:graphicFrame>
        <p:nvGraphicFramePr>
          <p:cNvPr id="50320" name="Group 144"/>
          <p:cNvGraphicFramePr>
            <a:graphicFrameLocks noGrp="1"/>
          </p:cNvGraphicFramePr>
          <p:nvPr/>
        </p:nvGraphicFramePr>
        <p:xfrm>
          <a:off x="285750" y="911225"/>
          <a:ext cx="8858250" cy="5875338"/>
        </p:xfrm>
        <a:graphic>
          <a:graphicData uri="http://schemas.openxmlformats.org/drawingml/2006/table">
            <a:tbl>
              <a:tblPr/>
              <a:tblGrid>
                <a:gridCol w="5100650"/>
                <a:gridCol w="1330817"/>
                <a:gridCol w="1330817"/>
                <a:gridCol w="1095966"/>
              </a:tblGrid>
              <a:tr h="485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2023г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2024г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2025г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Строительство и  реконструкция объектов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Предупреждение и ликвидация чрезвычайных ситуаций, обеспечение пожарной безопасности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6120,7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648,8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648,8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Охрана общественного порядка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Развитие культуры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Развитие физической культуры и спорта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Комплексное развитие системы коммунальной инфраструктуры Мундыбашского городского поселения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159,3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Транспорт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Развитие автомобильных дорог общего пользования Мундыбашского городского поселения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3407,7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3532,4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3863,9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Благоустройство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Формирование современной городской среды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1333,2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1609,3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1391,5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Совершенствование системы работы по вопросам награждения, поощрения и проведения организационных мероприятий на территории Мундыбашского городского поселения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Профилактика терроризма и экстремизма на территории Мундыбашского городского поселения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Корректировка генерального плана Мундыбашского городского поселения, проведение экспертизы проекта, правила застройки и землепользования 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6" name="Rectangle 150"/>
          <p:cNvSpPr>
            <a:spLocks noChangeArrowheads="1"/>
          </p:cNvSpPr>
          <p:nvPr/>
        </p:nvSpPr>
        <p:spPr bwMode="auto">
          <a:xfrm>
            <a:off x="0" y="6199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273050"/>
          <a:ext cx="8643937" cy="2840038"/>
        </p:xfrm>
        <a:graphic>
          <a:graphicData uri="http://schemas.openxmlformats.org/drawingml/2006/table">
            <a:tbl>
              <a:tblPr/>
              <a:tblGrid>
                <a:gridCol w="4977247"/>
                <a:gridCol w="1298620"/>
                <a:gridCol w="1298620"/>
                <a:gridCol w="1069450"/>
              </a:tblGrid>
              <a:tr h="426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2023г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2024г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2025г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Организация ритуальных услуг и содержание мест захоронения в Мундыбашском городском поселении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Содержание, обслуживание и ремонт жилищного фонда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 Проведение лесоохранных мероприятий в городских лесах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  Управление и распоряжение муниципальным имуществом, составляющим муниципальную казну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 Ведомственная целевая программа Администрации Мундыбашского городского поселения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7499,3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7558,3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7607,3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200" b="0" i="0" u="none" strike="noStrike" kern="11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22535,2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16229,6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1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14670,2</a:t>
                      </a:r>
                    </a:p>
                  </a:txBody>
                  <a:tcPr marL="91439" marR="91439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857232"/>
            <a:ext cx="8208912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</a:p>
        </p:txBody>
      </p:sp>
      <p:sp>
        <p:nvSpPr>
          <p:cNvPr id="31749" name="Прямоугольник 21"/>
          <p:cNvSpPr>
            <a:spLocks noChangeArrowheads="1"/>
          </p:cNvSpPr>
          <p:nvPr/>
        </p:nvSpPr>
        <p:spPr bwMode="auto">
          <a:xfrm>
            <a:off x="684213" y="2781300"/>
            <a:ext cx="7500937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Times New Roman" pitchFamily="18" charset="0"/>
              </a:rPr>
              <a:t>Адрес: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 652900, Кемеровская обл., Таштагольский р-он, пгт Мундыбаш.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ул. Ленина, 22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Times New Roman" pitchFamily="18" charset="0"/>
              </a:rPr>
              <a:t>Электронная почта : </a:t>
            </a:r>
            <a:r>
              <a:rPr lang="en-US" altLang="ru-RU" sz="1800" u="sng">
                <a:solidFill>
                  <a:srgbClr val="FFFFFF"/>
                </a:solidFill>
                <a:latin typeface="Times New Roman" pitchFamily="18" charset="0"/>
              </a:rPr>
              <a:t>mundybash-adm@mail.ru</a:t>
            </a:r>
            <a:endParaRPr lang="ru-RU" altLang="ru-RU" sz="180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Times New Roman" pitchFamily="18" charset="0"/>
              </a:rPr>
              <a:t>Телефон приемной: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 (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838473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) 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9-91-82</a:t>
            </a:r>
            <a:endParaRPr lang="ru-RU" altLang="ru-RU" sz="180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Times New Roman" pitchFamily="18" charset="0"/>
              </a:rPr>
              <a:t>Факс: </a:t>
            </a:r>
            <a:r>
              <a:rPr lang="ru-RU" altLang="ru-RU" sz="1400">
                <a:solidFill>
                  <a:srgbClr val="FFFFFF"/>
                </a:solidFill>
                <a:latin typeface="Times New Roman" pitchFamily="18" charset="0"/>
              </a:rPr>
              <a:t>(</a:t>
            </a:r>
            <a:r>
              <a:rPr lang="en-US" altLang="ru-RU" sz="1400">
                <a:solidFill>
                  <a:srgbClr val="FFFFFF"/>
                </a:solidFill>
                <a:latin typeface="Times New Roman" pitchFamily="18" charset="0"/>
              </a:rPr>
              <a:t>838473</a:t>
            </a:r>
            <a:r>
              <a:rPr lang="ru-RU" altLang="ru-RU" sz="1400">
                <a:solidFill>
                  <a:srgbClr val="FFFFFF"/>
                </a:solidFill>
                <a:latin typeface="Times New Roman" pitchFamily="18" charset="0"/>
              </a:rPr>
              <a:t>) </a:t>
            </a:r>
            <a:r>
              <a:rPr lang="en-US" altLang="ru-RU" sz="1400">
                <a:solidFill>
                  <a:srgbClr val="FFFFFF"/>
                </a:solidFill>
                <a:latin typeface="Times New Roman" pitchFamily="18" charset="0"/>
              </a:rPr>
              <a:t>9-91-82</a:t>
            </a:r>
            <a:endParaRPr lang="ru-RU" altLang="ru-RU" sz="180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Times New Roman" pitchFamily="18" charset="0"/>
              </a:rPr>
              <a:t>Режим работы:</a:t>
            </a:r>
            <a:endParaRPr lang="ru-RU" altLang="ru-RU" sz="180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Понедельник - пятница с 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8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: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30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 до 1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7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: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0.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Перерыв с 1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: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0 до 1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:</a:t>
            </a:r>
            <a:r>
              <a:rPr lang="en-US" altLang="ru-RU" sz="18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Times New Roman" pitchFamily="18" charset="0"/>
              </a:rPr>
              <a:t>Выходные дни: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350838" y="981075"/>
            <a:ext cx="864076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>
                <a:latin typeface="Calibri" pitchFamily="34" charset="0"/>
              </a:rPr>
              <a:t>             Уважаемые жители Мундыбашского городского поселения!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>
                <a:latin typeface="Calibri" pitchFamily="34" charset="0"/>
              </a:rPr>
              <a:t>Представляем Вашему вниманию «Бюджет для граждан» на 2023 год и плановый период 2024 и 2025 годов. Сегодня большое внимание уделяется теме информационной открытости, и прежде всего в сфере бюджетной политики.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>
                <a:latin typeface="Calibri" pitchFamily="34" charset="0"/>
              </a:rPr>
              <a:t>              Эффективное использование бюджетных средств на благо городского поселения, с учетом приоритетов, определяемых нашими жителями, недопустимость коррупции, а также безответственного отношения со стороны должностных лиц к бюджетным ресурсам, - важнейшие задачи, которые мы с вами можем решать, объединяя усилия. «Бюджет для граждан» - это аналитический материал, разрабатываемый в целях ознакомления граждан с обоснованиями бюджетных расходов, планируемыми и достигнутыми результатами использования бюджетных ассигнований.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>
                <a:latin typeface="Calibri" pitchFamily="34" charset="0"/>
              </a:rPr>
              <a:t>                «Бюджет для граждан» нацелен на получение обратной связи от граждан, которым интересны современные проблемы муниципальных финансов. Каждый житель Мундыбашского городского поселения является участником формирования бюджета с одной стороны как налогоплательщик, наполняя доходы бюджета, с другой – он получает часть расходов как потребитель государственных и муниципальных услуг. Для нас важно и ценно мнение каждого гражданина, как по совершенствованию бюджетного процесса, так и по формированию доходной и расходной частей бюджета. Надеемся, что представление бюджета Мундыбашского городского поселения в понятной для жителей форме позволит нам сообща принимать взвешенные решения по важнейшим вопросам жизни нашего поселка.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4213" y="765175"/>
            <a:ext cx="7772400" cy="540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316865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684213" y="333375"/>
            <a:ext cx="7991475" cy="830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Основные социально-экономические показатели Мундыбашского городского поселения</a:t>
            </a: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3635375" y="1989138"/>
            <a:ext cx="5329238" cy="4154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Территория поселка – 2577,7 га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Численность населения – 3927 чел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- трудоспособного – 2155 чел.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- старше трудоспособного – 1096 чел.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- младше трудоспособного – 676 чел.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Работающих - 982 чел.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Населенных пунктов - 3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Среднемесячная з/плата - 21026 руб.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Уровень безработицы – 2,9 %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ru-RU" altLang="ru-RU" sz="2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12"/>
          <p:cNvSpPr>
            <a:spLocks noGrp="1"/>
          </p:cNvSpPr>
          <p:nvPr>
            <p:ph idx="4294967295"/>
          </p:nvPr>
        </p:nvSpPr>
        <p:spPr>
          <a:xfrm>
            <a:off x="539750" y="1557338"/>
            <a:ext cx="8208963" cy="46307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ct val="0"/>
              </a:spcAft>
              <a:buClr>
                <a:srgbClr val="B2C1CE"/>
              </a:buClr>
              <a:buFont typeface="Arial" charset="0"/>
              <a:buNone/>
              <a:defRPr/>
            </a:pPr>
            <a:r>
              <a:rPr lang="ru-RU" altLang="ru-RU" dirty="0" smtClean="0"/>
              <a:t>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tint val="1000"/>
                  </a:schemeClr>
                </a:solidFill>
              </a:rPr>
              <a:t>Уровень безработицы </a:t>
            </a:r>
            <a:r>
              <a:rPr lang="ru-RU" sz="28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tint val="1000"/>
                  </a:schemeClr>
                </a:solidFill>
              </a:rPr>
              <a:t>в </a:t>
            </a:r>
            <a:r>
              <a:rPr lang="ru-RU" sz="2800" dirty="0">
                <a:solidFill>
                  <a:schemeClr val="accent6">
                    <a:tint val="1000"/>
                  </a:schemeClr>
                </a:solidFill>
              </a:rPr>
              <a:t>процентах к трудоспособному населению)</a:t>
            </a:r>
          </a:p>
        </p:txBody>
      </p:sp>
      <p:sp>
        <p:nvSpPr>
          <p:cNvPr id="4" name="Стрелка вправо 3"/>
          <p:cNvSpPr/>
          <p:nvPr/>
        </p:nvSpPr>
        <p:spPr>
          <a:xfrm rot="16200000">
            <a:off x="-2103437" y="3881437"/>
            <a:ext cx="4783138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9388" y="6292850"/>
            <a:ext cx="80645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75" y="4214813"/>
            <a:ext cx="863600" cy="1714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2020г</a:t>
            </a:r>
            <a:r>
              <a:rPr lang="ru-RU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3,4%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86000" y="4429125"/>
            <a:ext cx="863600" cy="1519238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2021г</a:t>
            </a:r>
            <a:r>
              <a:rPr lang="ru-RU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2,9%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08400" y="5000625"/>
            <a:ext cx="889000" cy="9286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2022г</a:t>
            </a:r>
            <a:r>
              <a:rPr lang="ru-RU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1,5%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38" y="5000625"/>
            <a:ext cx="889000" cy="9286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2023г</a:t>
            </a:r>
            <a:r>
              <a:rPr lang="ru-RU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1,5%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58000" y="5143500"/>
            <a:ext cx="914400" cy="79851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2024г</a:t>
            </a:r>
            <a:r>
              <a:rPr lang="ru-RU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1,4%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79388" y="692150"/>
            <a:ext cx="8785225" cy="567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2000">
                <a:latin typeface="Arial" charset="0"/>
              </a:rPr>
              <a:t>	</a:t>
            </a:r>
            <a:r>
              <a:rPr lang="ru-RU" altLang="ru-RU" sz="2000">
                <a:latin typeface="Calibri" pitchFamily="34" charset="0"/>
              </a:rPr>
              <a:t>Понятия и Термины применяемые в бюджете Мундыбашского городского поселения.</a:t>
            </a:r>
            <a:endParaRPr lang="ru-RU" altLang="ru-RU" sz="200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Бюджет</a:t>
            </a:r>
            <a:r>
              <a:rPr lang="ru-RU" altLang="ru-RU" sz="1800">
                <a:latin typeface="Calibri" pitchFamily="34" charset="0"/>
              </a:rPr>
              <a:t> - форма образования и расходования денежных средств, предназначенных для финансового обеспечения задач и функций местного самоуправления;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Доходы бюджета </a:t>
            </a:r>
            <a:r>
              <a:rPr lang="ru-RU" altLang="ru-RU" sz="1800">
                <a:latin typeface="Calibri" pitchFamily="34" charset="0"/>
              </a:rPr>
              <a:t>- поступающие в бюджет денежные средства, за исключением средств, являющихся источниками финансирования дефицита бюджета;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Расходы бюджета </a:t>
            </a:r>
            <a:r>
              <a:rPr lang="ru-RU" altLang="ru-RU" sz="1800">
                <a:latin typeface="Calibri" pitchFamily="34" charset="0"/>
              </a:rPr>
              <a:t>- выплачиваемые из бюджета денежные средства, за исключением средств, являющихся источниками финансирования дефицита бюджета;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Дефицит бюджета </a:t>
            </a:r>
            <a:r>
              <a:rPr lang="ru-RU" altLang="ru-RU" sz="1800">
                <a:latin typeface="Calibri" pitchFamily="34" charset="0"/>
              </a:rPr>
              <a:t>- превышение расходов бюджета над его доходами;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Профицит бюджета </a:t>
            </a:r>
            <a:r>
              <a:rPr lang="ru-RU" altLang="ru-RU" sz="1800">
                <a:latin typeface="Calibri" pitchFamily="34" charset="0"/>
              </a:rPr>
              <a:t>- превышение доходов бюджета над его расходами;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Бюджетные ассигнования </a:t>
            </a:r>
            <a:r>
              <a:rPr lang="ru-RU" altLang="ru-RU" sz="1800">
                <a:latin typeface="Calibri" pitchFamily="34" charset="0"/>
              </a:rPr>
              <a:t>- предельные объемы денежных средств, предусмотренных в соответствующем финансовом году для исполнения бюджетных обязательств;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Муниципальный долг</a:t>
            </a:r>
            <a:r>
              <a:rPr lang="ru-RU" altLang="ru-RU" sz="1800">
                <a:latin typeface="Calibri" pitchFamily="34" charset="0"/>
              </a:rPr>
              <a:t>-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настоящим Кодексом, принятые на себя муниципальным образованием;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Бюджетный кредит </a:t>
            </a:r>
            <a:r>
              <a:rPr lang="ru-RU" altLang="ru-RU" sz="1800">
                <a:latin typeface="Calibri" pitchFamily="34" charset="0"/>
              </a:rPr>
              <a:t>- денежные средства, предоставляемые бюджетом другому бюджету бюджетной системы Российской Федерации на возвратной и возмездной основах.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07950" y="-2157413"/>
            <a:ext cx="8856663" cy="904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>
                <a:latin typeface="Calibri" pitchFamily="34" charset="0"/>
              </a:rPr>
              <a:t>Понятия и Термины применяемые в бюджете Мундыбашского городского поселения.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 b="1" u="sng">
                <a:latin typeface="Calibri" pitchFamily="34" charset="0"/>
              </a:rPr>
              <a:t>Муниципальные услуги (работы) </a:t>
            </a:r>
            <a:r>
              <a:rPr lang="ru-RU" altLang="ru-RU" sz="1600">
                <a:latin typeface="Calibri" pitchFamily="34" charset="0"/>
              </a:rPr>
              <a:t>- услуги (работы), оказываемые (выполняемые) органами местного самоуправления, муниципальными учреждениями и в случаях, установленных законодательством Российской Федерации, иными юридическими лицами;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b="1" u="sng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 b="1" u="sng">
                <a:latin typeface="Calibri" pitchFamily="34" charset="0"/>
              </a:rPr>
              <a:t>Бюджетные инвестиции </a:t>
            </a:r>
            <a:r>
              <a:rPr lang="ru-RU" altLang="ru-RU" sz="1600">
                <a:latin typeface="Calibri" pitchFamily="34" charset="0"/>
              </a:rPr>
              <a:t>- бюджетные средства, направляемые на создание или увеличение за счет средств бюджета стоимости государственного (муниципального) имущества;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b="1" u="sng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 b="1" u="sng">
                <a:latin typeface="Calibri" pitchFamily="34" charset="0"/>
              </a:rPr>
              <a:t>Межбюджетные отношения </a:t>
            </a:r>
            <a:r>
              <a:rPr lang="ru-RU" altLang="ru-RU" sz="1600">
                <a:latin typeface="Calibri" pitchFamily="34" charset="0"/>
              </a:rPr>
              <a:t>-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b="1" u="sng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 b="1" u="sng">
                <a:latin typeface="Calibri" pitchFamily="34" charset="0"/>
              </a:rPr>
              <a:t>Межбюджетные трансферты </a:t>
            </a:r>
            <a:r>
              <a:rPr lang="ru-RU" altLang="ru-RU" sz="1600">
                <a:latin typeface="Calibri" pitchFamily="34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b="1" u="sng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 b="1" u="sng">
                <a:latin typeface="Calibri" pitchFamily="34" charset="0"/>
              </a:rPr>
              <a:t>Субвенции</a:t>
            </a:r>
            <a:r>
              <a:rPr lang="ru-RU" altLang="ru-RU" sz="1600">
                <a:latin typeface="Calibri" pitchFamily="34" charset="0"/>
              </a:rPr>
              <a:t> - бюджетные средства, предоставляемые бюджету другого уровня на безвозмездной и безвозвратной основе на осуществление определенных целевых расходов, возникающих при выполнении полномочий Российской Федерации, переданных для осуществления органам государственной власти другого уровня и (или) органам местного самоуправления в установленном порядке...»;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600" b="1" u="sng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600" b="1" u="sng">
                <a:latin typeface="Calibri" pitchFamily="34" charset="0"/>
              </a:rPr>
              <a:t>Субсидии</a:t>
            </a:r>
            <a:r>
              <a:rPr lang="ru-RU" altLang="ru-RU" sz="1600">
                <a:latin typeface="Calibri" pitchFamily="34" charset="0"/>
              </a:rPr>
              <a:t> - бюджетные средства, предоставляемые бюджетам муниципальных образований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значения...»; ПОНЯТИЯ И ТЕРМИНЫ, ПРИМЕНЯЕМЫЕ В БЮДЖЕТЕ Мундыбашского городского поселения.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107950" y="-1879600"/>
            <a:ext cx="8928100" cy="860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>
                <a:latin typeface="Calibri" pitchFamily="34" charset="0"/>
              </a:rPr>
              <a:t>Понятия и Термины применяемые в бюджете Мундыбашского городского поселения.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Главный администратор доходов бюджета </a:t>
            </a:r>
            <a:r>
              <a:rPr lang="ru-RU" altLang="ru-RU" sz="1800">
                <a:latin typeface="Calibri" pitchFamily="34" charset="0"/>
              </a:rPr>
              <a:t>- определенный решением о бюджете орган местного самоуправления, орган местной администрации, иная организация, имеющие в своем ведении администраторов доходов бюджета и (или) являющиеся администраторами доходов бюджета;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Главный распорядитель бюджетных средств </a:t>
            </a:r>
            <a:r>
              <a:rPr lang="ru-RU" altLang="ru-RU" sz="1800">
                <a:latin typeface="Calibri" pitchFamily="34" charset="0"/>
              </a:rPr>
              <a:t>- орган местного самоуправления, орган местной администрации, а также наиболее значимое учреждение науки, образования, культуры и здравоохранения, указанное в ведомственной структуре расходов бюджета, имеющие право распределять бюджетные ассигнования и лимиты бюджетных обязательств между подведомственными распорядителями и (или) получателями бюджетных средств;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Получатель бюджетных средств </a:t>
            </a:r>
            <a:r>
              <a:rPr lang="ru-RU" altLang="ru-RU" sz="1800">
                <a:latin typeface="Calibri" pitchFamily="34" charset="0"/>
              </a:rPr>
              <a:t>- орган местного самоуправления, орган местной администрации, находящееся в ведении главного распорядителя бюджетных средств казенное учреждение, имеющие право на принятие и (или) исполнение бюджетных обязательств от имени публично-правового образования за счет средств местного бюджета;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 u="sng">
                <a:latin typeface="Calibri" pitchFamily="34" charset="0"/>
              </a:rPr>
              <a:t>Финансовый год </a:t>
            </a:r>
            <a:r>
              <a:rPr lang="ru-RU" altLang="ru-RU" sz="1800">
                <a:latin typeface="Calibri" pitchFamily="34" charset="0"/>
              </a:rPr>
              <a:t>– законодательно установленный годовой срок исполнения бюджета. В Российской Федерации соответствует календарному году с 1 января по 31 декабря. Текущий финансовый год - год, в котором осуществляется исполнение бюджета, составление и рассмотрение проекта бюджета на очередной финансовый год и плановый период</a:t>
            </a:r>
            <a:r>
              <a:rPr lang="ru-RU" altLang="ru-RU" sz="1800">
                <a:latin typeface="Arial" charset="0"/>
              </a:rPr>
              <a:t>. </a:t>
            </a:r>
            <a:r>
              <a:rPr lang="ru-RU" altLang="ru-RU" sz="1800">
                <a:latin typeface="Calibri" pitchFamily="34" charset="0"/>
              </a:rPr>
              <a:t>Очередной финансовый год - год, следующий за текущим финансовым годом.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333375"/>
            <a:ext cx="8229600" cy="6191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Бюджет</a:t>
            </a:r>
            <a:r>
              <a:rPr lang="ru-RU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- это план доходов и расходов на определенный период.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4000" kern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Бюджет для граждан </a:t>
            </a:r>
            <a:r>
              <a:rPr lang="ru-RU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- это проект закона о бюджете в доступной и понятной форме.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4000" kern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Бюджетный процесс </a:t>
            </a:r>
            <a:r>
              <a:rPr lang="ru-RU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- это ежегодное формирование и исполнение бюджета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1730</TotalTime>
  <Words>2375</Words>
  <Application>Microsoft Office PowerPoint</Application>
  <PresentationFormat>Экран (4:3)</PresentationFormat>
  <Paragraphs>584</Paragraphs>
  <Slides>27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Tw Cen MT</vt:lpstr>
      <vt:lpstr>Arial</vt:lpstr>
      <vt:lpstr>Arial Narrow</vt:lpstr>
      <vt:lpstr>Calibri</vt:lpstr>
      <vt:lpstr>Times New Roman</vt:lpstr>
      <vt:lpstr>Wingdings</vt:lpstr>
      <vt:lpstr>Trebuchet MS</vt:lpstr>
      <vt:lpstr>Courier New</vt:lpstr>
      <vt:lpstr>Горизонт</vt:lpstr>
      <vt:lpstr>Презентация PowerPoint</vt:lpstr>
      <vt:lpstr>    Бюджет для граждан Мундыбашского городского поселения на 2023г. и на плановый период 2024-2025 годов</vt:lpstr>
      <vt:lpstr>Презентация PowerPoint</vt:lpstr>
      <vt:lpstr>Презентация PowerPoint</vt:lpstr>
      <vt:lpstr>Уровень безработицы  в процентах к трудоспособному населению)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гражданин может участвовать в обсуждении бюджета:</vt:lpstr>
      <vt:lpstr>БЮДЖЕТНЫЙ ПРОЦЕСС – ежегодное формирование и исполнение бюджета</vt:lpstr>
      <vt:lpstr>ОСНОВНЫЕ ЭТАПЫ ФОРМИРОВАНИЯ ПРОЕКТА БЮДЖЕТА  МУНДЫБАШ СКОГО ГОРОДСКОГО ПОСЕЛЕНИЯ:</vt:lpstr>
      <vt:lpstr>ОСНОВНЫЕ НАПРАВЛЕНИЯ БЮДЖЕТНОЙ ПОЛИТИКИ МУНДЫБАШСКОГО ГОРОДСКОГО ПОСЕЛЕНИЯ. НА 2023 -2025г. БУДУТ НАПРАВЛЕНЫ НА ПОДДЕРЖКУ ЭКОНОМИЧЕСКОГО РОСТА ЗА СЧЕТ ПОВЫШЕНИЯ ЭФФЕКТИВНОСТИ БЮДЖЕТНОЙ ПОЛИТИКИ, БЕЗУСЛОВНОЕ ВЫПОЛНЕНИЕ ВСЕХ СОЦИАЛЬНЫХ ОБЯЗАТЕЛЬСТВ, РЕАЛИЗАЦИЮ СТРАТЕГИЧЕСКИХ ЗАДАЧ В Т.Ч. НА:</vt:lpstr>
      <vt:lpstr>Презентация PowerPoint</vt:lpstr>
      <vt:lpstr>Презентация PowerPoint</vt:lpstr>
      <vt:lpstr>  Основные характеристики бюджета  Мундыбашского городского поселения на 2023– 2025гг. тыс. руб.</vt:lpstr>
      <vt:lpstr>СТРУКТУРА ДОХОДОВ БЮДЖЕТА МУНДЫБАШСКОГО ГОРОДСКОГО ПОСЕЛЕНИЯ  НА 2023 ГОД</vt:lpstr>
      <vt:lpstr>Структура доходов бюджета Мундыбашского городского поселения   на плановый период 2024 год</vt:lpstr>
      <vt:lpstr>Структура доходов бюджета Мундыбашского городского поселения   на плановый период 2025 год</vt:lpstr>
      <vt:lpstr>ДОХОДЫ БЮДЖЕТА МУНДЫБАШСКОГО ГОРОДСКОГО ПОСЕЛЕНИЯ  тыс.руб.</vt:lpstr>
      <vt:lpstr>  РАСХОДЫ Бюджета                          тыс.руб.</vt:lpstr>
      <vt:lpstr>РАСХОДЫ МУНДЫБАШСКОГО ГОРОДСКОГО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Главный бухгалтер</dc:creator>
  <cp:lastModifiedBy>AlpUfa</cp:lastModifiedBy>
  <cp:revision>147</cp:revision>
  <dcterms:created xsi:type="dcterms:W3CDTF">2016-04-21T05:11:14Z</dcterms:created>
  <dcterms:modified xsi:type="dcterms:W3CDTF">2022-12-27T05:57:41Z</dcterms:modified>
</cp:coreProperties>
</file>